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8"/>
  </p:notesMasterIdLst>
  <p:sldIdLst>
    <p:sldId id="256" r:id="rId5"/>
    <p:sldId id="259" r:id="rId6"/>
    <p:sldId id="269" r:id="rId7"/>
    <p:sldId id="8012" r:id="rId8"/>
    <p:sldId id="2147198703" r:id="rId9"/>
    <p:sldId id="2147198692" r:id="rId10"/>
    <p:sldId id="262" r:id="rId11"/>
    <p:sldId id="260" r:id="rId12"/>
    <p:sldId id="263" r:id="rId13"/>
    <p:sldId id="2147198695" r:id="rId14"/>
    <p:sldId id="261" r:id="rId15"/>
    <p:sldId id="2147198688" r:id="rId16"/>
    <p:sldId id="2147198693" r:id="rId17"/>
    <p:sldId id="2147198681" r:id="rId18"/>
    <p:sldId id="2147198684" r:id="rId19"/>
    <p:sldId id="257" r:id="rId20"/>
    <p:sldId id="2147198591" r:id="rId21"/>
    <p:sldId id="2147198589" r:id="rId22"/>
    <p:sldId id="2147198599" r:id="rId23"/>
    <p:sldId id="2147198606" r:id="rId24"/>
    <p:sldId id="2147198700" r:id="rId25"/>
    <p:sldId id="2147198699" r:id="rId26"/>
    <p:sldId id="2147198698" r:id="rId27"/>
    <p:sldId id="2147198600" r:id="rId28"/>
    <p:sldId id="2147198607" r:id="rId29"/>
    <p:sldId id="268" r:id="rId30"/>
    <p:sldId id="264" r:id="rId31"/>
    <p:sldId id="2147198686" r:id="rId32"/>
    <p:sldId id="265" r:id="rId33"/>
    <p:sldId id="267" r:id="rId34"/>
    <p:sldId id="2147198691" r:id="rId35"/>
    <p:sldId id="266" r:id="rId36"/>
    <p:sldId id="2147198680" r:id="rId37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8F5"/>
    <a:srgbClr val="84B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7C20A3-DA19-4E31-5219-027C26E2DCAC}" v="389" dt="2024-03-18T12:45:25.4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48" autoAdjust="0"/>
    <p:restoredTop sz="78610" autoAdjust="0"/>
  </p:normalViewPr>
  <p:slideViewPr>
    <p:cSldViewPr snapToGrid="0">
      <p:cViewPr varScale="1">
        <p:scale>
          <a:sx n="89" d="100"/>
          <a:sy n="89" d="100"/>
        </p:scale>
        <p:origin x="102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FCD06-068E-4F19-9C97-54038D14D629}" type="datetimeFigureOut">
              <a:rPr lang="nb-NO" smtClean="0"/>
              <a:t>19.03.2024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D3793-103E-47D7-9234-9686B6D7C5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0704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du tilstede I det som skal skje her og nå både fysisk og mentalt?, ikke alltid lett å legge fra seg all travelhet og saker som opptar hverdagen. Fokus på å være </a:t>
            </a:r>
            <a:r>
              <a:rPr lang="nb-NO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oppmerksam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på det som er oppgaven nå.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D3793-103E-47D7-9234-9686B6D7C51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2738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Calibri"/>
                <a:ea typeface="Calibri"/>
                <a:cs typeface="Calibri"/>
              </a:rPr>
              <a:t>Kommunenettverk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velferdsteknologi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og</a:t>
            </a:r>
            <a:r>
              <a:rPr lang="en-US" dirty="0">
                <a:latin typeface="Calibri"/>
                <a:ea typeface="Calibri"/>
                <a:cs typeface="Calibri"/>
              </a:rPr>
              <a:t> DHO </a:t>
            </a:r>
            <a:r>
              <a:rPr lang="en-US" dirty="0" err="1">
                <a:latin typeface="Calibri"/>
                <a:ea typeface="Calibri"/>
                <a:cs typeface="Calibri"/>
              </a:rPr>
              <a:t>og</a:t>
            </a:r>
            <a:r>
              <a:rPr lang="en-US" dirty="0">
                <a:latin typeface="Calibri"/>
                <a:ea typeface="Calibri"/>
                <a:cs typeface="Calibri"/>
              </a:rPr>
              <a:t> det vi </a:t>
            </a:r>
            <a:r>
              <a:rPr lang="en-US" dirty="0" err="1">
                <a:latin typeface="Calibri"/>
                <a:ea typeface="Calibri"/>
                <a:cs typeface="Calibri"/>
              </a:rPr>
              <a:t>kjenner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  <a:r>
              <a:rPr lang="en-US" dirty="0" err="1">
                <a:latin typeface="Calibri"/>
                <a:ea typeface="Calibri"/>
                <a:cs typeface="Calibri"/>
              </a:rPr>
              <a:t>som</a:t>
            </a:r>
            <a:r>
              <a:rPr lang="en-US" dirty="0">
                <a:latin typeface="Calibri"/>
                <a:ea typeface="Calibri"/>
                <a:cs typeface="Calibri"/>
              </a:rPr>
              <a:t> e-Komp, er </a:t>
            </a:r>
            <a:r>
              <a:rPr lang="en-US" dirty="0" err="1">
                <a:latin typeface="Calibri"/>
                <a:ea typeface="Calibri"/>
                <a:cs typeface="Calibri"/>
              </a:rPr>
              <a:t>i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  <a:r>
              <a:rPr lang="en-US" dirty="0" err="1">
                <a:latin typeface="Calibri"/>
                <a:ea typeface="Calibri"/>
                <a:cs typeface="Calibri"/>
              </a:rPr>
              <a:t>prosess</a:t>
            </a:r>
            <a:r>
              <a:rPr lang="en-US" dirty="0">
                <a:latin typeface="Calibri"/>
                <a:ea typeface="Calibri"/>
                <a:cs typeface="Calibri"/>
              </a:rPr>
              <a:t> med å </a:t>
            </a:r>
            <a:r>
              <a:rPr lang="en-US" dirty="0" err="1">
                <a:latin typeface="Calibri"/>
                <a:ea typeface="Calibri"/>
                <a:cs typeface="Calibri"/>
              </a:rPr>
              <a:t>bli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slått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sammen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til</a:t>
            </a:r>
            <a:r>
              <a:rPr lang="en-US" dirty="0">
                <a:latin typeface="Calibri"/>
                <a:ea typeface="Calibri"/>
                <a:cs typeface="Calibri"/>
              </a:rPr>
              <a:t> et </a:t>
            </a:r>
            <a:r>
              <a:rPr lang="en-US" dirty="0" err="1">
                <a:latin typeface="Calibri"/>
                <a:ea typeface="Calibri"/>
                <a:cs typeface="Calibri"/>
              </a:rPr>
              <a:t>felles</a:t>
            </a:r>
            <a:r>
              <a:rPr lang="en-US" b="1" dirty="0">
                <a:latin typeface="Calibri"/>
                <a:ea typeface="Calibri"/>
                <a:cs typeface="Calibri"/>
              </a:rPr>
              <a:t> "KS </a:t>
            </a:r>
            <a:r>
              <a:rPr lang="en-US" b="1" dirty="0" err="1">
                <a:latin typeface="Calibri"/>
                <a:ea typeface="Calibri"/>
                <a:cs typeface="Calibri"/>
              </a:rPr>
              <a:t>nettverk</a:t>
            </a:r>
            <a:r>
              <a:rPr lang="en-US" b="1" dirty="0">
                <a:latin typeface="Calibri"/>
                <a:ea typeface="Calibri"/>
                <a:cs typeface="Calibri"/>
              </a:rPr>
              <a:t>– e-</a:t>
            </a:r>
            <a:r>
              <a:rPr lang="en-US" b="1" dirty="0" err="1">
                <a:latin typeface="Calibri"/>
                <a:ea typeface="Calibri"/>
                <a:cs typeface="Calibri"/>
              </a:rPr>
              <a:t>helse</a:t>
            </a:r>
            <a:r>
              <a:rPr lang="en-US" b="1" dirty="0">
                <a:latin typeface="Calibri"/>
                <a:ea typeface="Calibri"/>
                <a:cs typeface="Calibri"/>
              </a:rPr>
              <a:t>"</a:t>
            </a:r>
            <a:r>
              <a:rPr lang="en-US" dirty="0">
                <a:latin typeface="Calibri"/>
                <a:ea typeface="Calibri"/>
                <a:cs typeface="Calibri"/>
              </a:rPr>
              <a:t> med </a:t>
            </a:r>
            <a:r>
              <a:rPr lang="en-US" b="1" dirty="0" err="1">
                <a:latin typeface="Calibri"/>
                <a:ea typeface="Calibri"/>
                <a:cs typeface="Calibri"/>
              </a:rPr>
              <a:t>stort</a:t>
            </a:r>
            <a:r>
              <a:rPr lang="en-US" b="1" dirty="0"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latin typeface="Calibri"/>
                <a:ea typeface="Calibri"/>
                <a:cs typeface="Calibri"/>
              </a:rPr>
              <a:t>fokus</a:t>
            </a:r>
            <a:r>
              <a:rPr lang="en-US" b="1" dirty="0">
                <a:latin typeface="Calibri"/>
                <a:ea typeface="Calibri"/>
                <a:cs typeface="Calibri"/>
              </a:rPr>
              <a:t> </a:t>
            </a:r>
            <a:r>
              <a:rPr lang="en-US" b="1" dirty="0" err="1">
                <a:latin typeface="Calibri"/>
                <a:ea typeface="Calibri"/>
                <a:cs typeface="Calibri"/>
              </a:rPr>
              <a:t>på</a:t>
            </a:r>
            <a:r>
              <a:rPr lang="en-US" b="1" dirty="0"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latin typeface="Calibri"/>
                <a:ea typeface="Calibri"/>
                <a:cs typeface="Calibri"/>
              </a:rPr>
              <a:t>samordnede</a:t>
            </a:r>
            <a:r>
              <a:rPr lang="en-US" b="1" dirty="0"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latin typeface="Calibri"/>
                <a:ea typeface="Calibri"/>
                <a:cs typeface="Calibri"/>
              </a:rPr>
              <a:t>felles</a:t>
            </a:r>
            <a:r>
              <a:rPr lang="en-US" b="1" dirty="0"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latin typeface="Calibri"/>
                <a:ea typeface="Calibri"/>
                <a:cs typeface="Calibri"/>
              </a:rPr>
              <a:t>innføringsløp</a:t>
            </a:r>
            <a:endParaRPr lang="en-US" b="1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D3793-103E-47D7-9234-9686B6D7C51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6794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396B6-B520-4C76-AFF1-72DD4C01514F}" type="slidenum">
              <a:rPr lang="nn-NO" smtClean="0"/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24783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115" indent="-232115" defTabSz="914263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itchFamily="2" charset="0"/>
              </a:rPr>
              <a:t>Tjenesteeieren skal se alt i sammenheng, ha helhetlig ansvar og sikre at tjenesten ikke blir stykkevis og delt. </a:t>
            </a:r>
          </a:p>
          <a:p>
            <a:pPr marL="232115" marR="0" lvl="0" indent="-232115" algn="l" defTabSz="91426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itchFamily="2" charset="0"/>
              </a:rPr>
              <a:t>Tjenesteeieren skal koordinere oppgavene på tvers av organisasjonskartet, ikke bare innenfor sin egen «boks» i organisasjonen. </a:t>
            </a:r>
          </a:p>
          <a:p>
            <a:pPr marL="232115" marR="0" lvl="0" indent="-232115" algn="l" defTabSz="91426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itchFamily="2" charset="0"/>
              </a:rPr>
              <a:t>Tjenesteeieren må få delegert ansvar og myndighet fra høyeste hold i kommunen til å ta dette ansvaret på tvers av organisatoriske skillelinjer.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D3793-103E-47D7-9234-9686B6D7C511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8845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8A590-8E6D-755A-0007-78AC35F3B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44AD6F47-BC27-7486-5873-1029BC312B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60EAD134-575E-A175-5699-EFCC4ADDE4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1E8C1E8-56CF-E483-ED8A-EA6A5BB8BF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396B6-B520-4C76-AFF1-72DD4C01514F}" type="slidenum">
              <a:rPr lang="nn-NO" smtClean="0"/>
              <a:t>15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54889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6396B6-B520-4C76-AFF1-72DD4C01514F}" type="slidenum"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860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396B6-B520-4C76-AFF1-72DD4C01514F}" type="slidenum">
              <a:rPr lang="nn-NO" smtClean="0">
                <a:latin typeface="Arial" panose="020B0604020202020204" pitchFamily="34" charset="0"/>
              </a:rPr>
              <a:t>20</a:t>
            </a:fld>
            <a:endParaRPr lang="nn-NO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1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E9156-CC83-967B-686B-0B1A881BF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97DEA-CE65-8C6E-1A89-5CE48687B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1A4EE-CBB1-A947-6907-67B55C276B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3A17E8-CAE5-6244-B49A-0A3CA610F7B9}" type="datetimeFigureOut">
              <a:rPr lang="en-NO" smtClean="0"/>
              <a:t>03/19/2024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5A8B8-DE39-56D3-FFF3-B48CA2A5E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D8951-A54E-DED5-EECA-2A9567DC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9AB41-728D-F144-B551-69A2604B261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4267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EC186-FA40-5D1B-5264-AF49955D6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4BF703-8BF0-E443-78DF-1EB29CB75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E001E-DAB6-7FB1-F289-FD7B2E9545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3A17E8-CAE5-6244-B49A-0A3CA610F7B9}" type="datetimeFigureOut">
              <a:rPr lang="en-NO" smtClean="0"/>
              <a:t>03/19/2024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33C71-B4B4-4927-67DF-535329FC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C4971-94FF-6A28-C607-6C5AA5C8E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9AB41-728D-F144-B551-69A2604B261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61659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57B750-4185-346B-45FD-868D0ABC5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55DF4-9A13-096B-16C2-5FA83C16F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25A58-E764-D1FE-FEF9-7F4F958B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3A17E8-CAE5-6244-B49A-0A3CA610F7B9}" type="datetimeFigureOut">
              <a:rPr lang="en-NO" smtClean="0"/>
              <a:t>03/19/2024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F6BDA-49A7-4AC5-DDA9-65B32B0A8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36D8A-DB2F-9738-039A-51C4B776D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9AB41-728D-F144-B551-69A2604B261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8079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B72F7-B2A2-18A4-16BC-B885A840C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387E8-68CC-BA16-F829-849AD4C02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00CC9-2086-149B-B223-9F43FD008F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3A17E8-CAE5-6244-B49A-0A3CA610F7B9}" type="datetimeFigureOut">
              <a:rPr lang="en-NO" smtClean="0"/>
              <a:t>03/19/2024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8654E-4B99-5313-A7D4-EADEEE41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1A6BF-4720-0144-A8EF-258EA5987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9AB41-728D-F144-B551-69A2604B261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22372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D3C01-153E-CECB-0641-56B3579E9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BB7F2-33B1-6CA8-2C7B-88BE97B55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EE223-7C5D-F3F9-CB1D-32452907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3A17E8-CAE5-6244-B49A-0A3CA610F7B9}" type="datetimeFigureOut">
              <a:rPr lang="en-NO" smtClean="0"/>
              <a:t>03/19/2024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619A6-33D8-202D-4169-9CD487D07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9FB8A-E898-2895-6FDB-22423B6C8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9AB41-728D-F144-B551-69A2604B261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14780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1AC6-2A5C-3F27-9C7F-888F9C748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FE57A-54A3-599E-0E9E-6F8FE19D36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E41F8-8E63-DEAC-606D-2A21F4B12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04608A-AC63-50FB-ECAC-BEF00141AC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3A17E8-CAE5-6244-B49A-0A3CA610F7B9}" type="datetimeFigureOut">
              <a:rPr lang="en-NO" smtClean="0"/>
              <a:t>03/19/2024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0FFE3-62CE-C6A3-3006-48BBAC897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EBFA0-3ED0-3389-0330-BA7FF454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9AB41-728D-F144-B551-69A2604B261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628800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27326-DB9A-D4EA-3842-2B814BFF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7EDC0-960F-96BF-B70C-436381450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15EAD-BCF1-CDA7-1D32-7F97D7BC1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8486A2-6B6D-7D70-DE9F-869A5EA191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D73F6E-231A-14A5-A041-5F79D0DCF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C8D2F9-27DF-CF3B-08ED-25D40798EB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3A17E8-CAE5-6244-B49A-0A3CA610F7B9}" type="datetimeFigureOut">
              <a:rPr lang="en-NO" smtClean="0"/>
              <a:t>03/19/2024</a:t>
            </a:fld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5F7BCE-11B8-14DE-5932-59655DE68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AC68F7-29F5-C90C-6B19-B31F866C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9AB41-728D-F144-B551-69A2604B261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28242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6CDAF-49AD-849D-0339-61F33C7C7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D876A2-7707-2488-B65D-717046B00C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3A17E8-CAE5-6244-B49A-0A3CA610F7B9}" type="datetimeFigureOut">
              <a:rPr lang="en-NO" smtClean="0"/>
              <a:t>03/19/2024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38F7F2-4666-CADB-B779-7985D0E45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CBB5A3-929E-F7C8-4DF9-5CA41A49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9AB41-728D-F144-B551-69A2604B261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6723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10BC74-ADD4-E237-7BB1-B39C197351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3A17E8-CAE5-6244-B49A-0A3CA610F7B9}" type="datetimeFigureOut">
              <a:rPr lang="en-NO" smtClean="0"/>
              <a:t>03/19/2024</a:t>
            </a:fld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679C7A-F131-07B8-76A0-282E3C0DC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21DB5-6497-DC8D-733F-E3BC5060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9AB41-728D-F144-B551-69A2604B261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3639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67E3E-1CEC-CC90-1513-14CAE2E15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FA7EF-0B29-3BD8-5B90-F724905F9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23DE64-6953-F734-3E26-94BA79D70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759C5-CB81-6BDF-F6DC-DEFEC9DCDB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3A17E8-CAE5-6244-B49A-0A3CA610F7B9}" type="datetimeFigureOut">
              <a:rPr lang="en-NO" smtClean="0"/>
              <a:t>03/19/2024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0ED46-95DA-2BCD-1B48-275E3D6B9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9FDAC-575A-95CB-360D-684D41D9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9AB41-728D-F144-B551-69A2604B261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82696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609C4-8136-11D0-733D-F19A74619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FE0487-BB52-3B6B-F02E-2402EFFCC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DA8272-8CB8-A893-6B9E-3D3DE6E37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13147B-39EA-DC09-7B4E-2765E8E41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3A17E8-CAE5-6244-B49A-0A3CA610F7B9}" type="datetimeFigureOut">
              <a:rPr lang="en-NO" smtClean="0"/>
              <a:t>03/19/2024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0EB58-9264-4AF7-43B7-BD3304AFD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AAAAD-5F63-E934-9AFD-5E206FC7E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9AB41-728D-F144-B551-69A2604B261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06101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EF57D3-ACCC-1EFE-EFCC-C934CC23B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01914-D0F5-7780-1077-25CCF1F71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0947B5-111A-7490-C422-4D356E8ED404}"/>
              </a:ext>
            </a:extLst>
          </p:cNvPr>
          <p:cNvCxnSpPr/>
          <p:nvPr userDrawn="1"/>
        </p:nvCxnSpPr>
        <p:spPr>
          <a:xfrm>
            <a:off x="-148281" y="6161052"/>
            <a:ext cx="12566822" cy="0"/>
          </a:xfrm>
          <a:prstGeom prst="line">
            <a:avLst/>
          </a:prstGeom>
          <a:ln w="28575">
            <a:solidFill>
              <a:srgbClr val="84B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A1ADCE68-B990-FFAE-7E82-12F16E31D43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054393"/>
            <a:ext cx="2150076" cy="941417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9845C73-C9D8-3757-94D1-A8968840F60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265486" y="6256575"/>
            <a:ext cx="1019221" cy="53705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17085C8-069A-DD52-3A2B-BC5918DD705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366161" y="6270947"/>
            <a:ext cx="1676397" cy="50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5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Work Sans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Work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Work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Work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Work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Work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sv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oslo.extend.no/export/oslo/VFT/docs/doc_41799/index.html?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TOzTGjYv1P0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kees.verhage@harstad.kommune.no" TargetMode="External"/><Relationship Id="rId2" Type="http://schemas.openxmlformats.org/officeDocument/2006/relationships/hyperlink" Target="mailto:trond.aardal@skjervoy.kommune.n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gebjorg.riise@tromso.kommune.n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s.no/fagomrader/digitalisering/felleslosninger/digitalisering-i-helse-og-omsorgsektoren-e-helse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neliner.mp4">
            <a:hlinkClick r:id="" action="ppaction://media"/>
            <a:extLst>
              <a:ext uri="{FF2B5EF4-FFF2-40B4-BE49-F238E27FC236}">
                <a16:creationId xmlns:a16="http://schemas.microsoft.com/office/drawing/2014/main" id="{6B0F00F4-ED2B-9414-DEBD-28277B95BF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erson and person looking at a tablet&#10;&#10;Description automatically generated">
            <a:extLst>
              <a:ext uri="{FF2B5EF4-FFF2-40B4-BE49-F238E27FC236}">
                <a16:creationId xmlns:a16="http://schemas.microsoft.com/office/drawing/2014/main" id="{5C3BFDC7-6E4E-7A9A-33E4-8B06D6EA1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883" y="0"/>
            <a:ext cx="6858000" cy="685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4B68420-4493-1AAD-273E-5328D01D73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66161" y="6270947"/>
            <a:ext cx="1676397" cy="5083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DAFDD0-636A-A392-DC82-11F54411DA61}"/>
              </a:ext>
            </a:extLst>
          </p:cNvPr>
          <p:cNvSpPr txBox="1"/>
          <p:nvPr/>
        </p:nvSpPr>
        <p:spPr>
          <a:xfrm>
            <a:off x="785068" y="1405778"/>
            <a:ext cx="58059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latin typeface="Work Sans SemiBold" pitchFamily="2" charset="77"/>
              </a:rPr>
              <a:t>Felles innføringsløp Helhetlig tjenestemodell</a:t>
            </a:r>
            <a:endParaRPr lang="en-NO" sz="4000" b="1" dirty="0">
              <a:latin typeface="Work Sans SemiBold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A23411-C008-CBE6-55DA-64700048CBBB}"/>
              </a:ext>
            </a:extLst>
          </p:cNvPr>
          <p:cNvSpPr txBox="1"/>
          <p:nvPr/>
        </p:nvSpPr>
        <p:spPr>
          <a:xfrm>
            <a:off x="878587" y="3344770"/>
            <a:ext cx="5805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latin typeface="Work Sans SemiBold" pitchFamily="2" charset="77"/>
              </a:rPr>
              <a:t>Dato: 19/3</a:t>
            </a:r>
          </a:p>
          <a:p>
            <a:r>
              <a:rPr lang="nb-NO" sz="1600" b="1" dirty="0">
                <a:latin typeface="Work Sans SemiBold" pitchFamily="2" charset="77"/>
              </a:rPr>
              <a:t>Tromsø</a:t>
            </a:r>
            <a:endParaRPr lang="en-NO" sz="1600" b="1" dirty="0">
              <a:latin typeface="Work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0026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39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64FA03A-8D5A-46F6-B74B-BD6C36B11A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0" name="Rektangel: avrundede hjørner 219">
            <a:extLst>
              <a:ext uri="{FF2B5EF4-FFF2-40B4-BE49-F238E27FC236}">
                <a16:creationId xmlns:a16="http://schemas.microsoft.com/office/drawing/2014/main" id="{77CB5CF8-34F7-47B9-8E69-4FB089644D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4879" y="2092277"/>
            <a:ext cx="11382241" cy="4720684"/>
          </a:xfrm>
          <a:prstGeom prst="roundRect">
            <a:avLst>
              <a:gd name="adj" fmla="val 4950"/>
            </a:avLst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9" name="Rektangel: avrundede hjørner 218">
            <a:extLst>
              <a:ext uri="{FF2B5EF4-FFF2-40B4-BE49-F238E27FC236}">
                <a16:creationId xmlns:a16="http://schemas.microsoft.com/office/drawing/2014/main" id="{13FD408F-B0F4-4169-AF64-1CCEAB4A03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2430" y="386144"/>
            <a:ext cx="11382241" cy="1543523"/>
          </a:xfrm>
          <a:prstGeom prst="roundRect">
            <a:avLst>
              <a:gd name="adj" fmla="val 12042"/>
            </a:avLst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9" name="Rektangel: avrundede hjørner 128">
            <a:hlinkClick r:id="rId3" action="ppaction://hlinksldjump"/>
            <a:extLst>
              <a:ext uri="{FF2B5EF4-FFF2-40B4-BE49-F238E27FC236}">
                <a16:creationId xmlns:a16="http://schemas.microsoft.com/office/drawing/2014/main" id="{7489198D-F647-4BDE-95F8-5FF3AA32FCBF}"/>
              </a:ext>
            </a:extLst>
          </p:cNvPr>
          <p:cNvSpPr/>
          <p:nvPr/>
        </p:nvSpPr>
        <p:spPr>
          <a:xfrm>
            <a:off x="644823" y="874035"/>
            <a:ext cx="2520000" cy="81112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Henvise, kartlegge</a:t>
            </a:r>
            <a:r>
              <a:rPr lang="nb-NO" sz="1000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nb-NO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og tildele</a:t>
            </a:r>
          </a:p>
        </p:txBody>
      </p:sp>
      <p:sp>
        <p:nvSpPr>
          <p:cNvPr id="130" name="Rektangel: avrundede hjørner 129">
            <a:hlinkClick r:id="" action="ppaction://noaction"/>
            <a:extLst>
              <a:ext uri="{FF2B5EF4-FFF2-40B4-BE49-F238E27FC236}">
                <a16:creationId xmlns:a16="http://schemas.microsoft.com/office/drawing/2014/main" id="{9FFFECFB-4DFE-43F4-AC0A-AAB14788B0B3}"/>
              </a:ext>
            </a:extLst>
          </p:cNvPr>
          <p:cNvSpPr/>
          <p:nvPr/>
        </p:nvSpPr>
        <p:spPr>
          <a:xfrm>
            <a:off x="3324625" y="874035"/>
            <a:ext cx="2880000" cy="811121"/>
          </a:xfrm>
          <a:prstGeom prst="roundRect">
            <a:avLst/>
          </a:prstGeom>
          <a:solidFill>
            <a:srgbClr val="C6D9F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4254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</a:pPr>
            <a:r>
              <a:rPr lang="nb-NO" sz="1000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Gjøre tilpasninger, gi opplæring og installere</a:t>
            </a:r>
          </a:p>
        </p:txBody>
      </p:sp>
      <p:sp>
        <p:nvSpPr>
          <p:cNvPr id="131" name="Rektangel: avrundede hjørner 130">
            <a:extLst>
              <a:ext uri="{FF2B5EF4-FFF2-40B4-BE49-F238E27FC236}">
                <a16:creationId xmlns:a16="http://schemas.microsoft.com/office/drawing/2014/main" id="{1D594A25-E03B-4452-BDF1-380D53781F26}"/>
              </a:ext>
            </a:extLst>
          </p:cNvPr>
          <p:cNvSpPr/>
          <p:nvPr/>
        </p:nvSpPr>
        <p:spPr>
          <a:xfrm>
            <a:off x="6364427" y="874035"/>
            <a:ext cx="2520000" cy="811121"/>
          </a:xfrm>
          <a:prstGeom prst="roundRect">
            <a:avLst/>
          </a:prstGeom>
          <a:solidFill>
            <a:srgbClr val="C6D9F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4254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</a:pPr>
            <a:r>
              <a:rPr lang="nb-NO" sz="1000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Ivareta respons og utrykning</a:t>
            </a:r>
          </a:p>
        </p:txBody>
      </p:sp>
      <p:sp>
        <p:nvSpPr>
          <p:cNvPr id="132" name="Rektangel: avrundede hjørner 131">
            <a:extLst>
              <a:ext uri="{FF2B5EF4-FFF2-40B4-BE49-F238E27FC236}">
                <a16:creationId xmlns:a16="http://schemas.microsoft.com/office/drawing/2014/main" id="{4BA36B20-4574-47DB-A299-31E52D0E9C6F}"/>
              </a:ext>
            </a:extLst>
          </p:cNvPr>
          <p:cNvSpPr/>
          <p:nvPr/>
        </p:nvSpPr>
        <p:spPr>
          <a:xfrm>
            <a:off x="9044229" y="874035"/>
            <a:ext cx="2520000" cy="811121"/>
          </a:xfrm>
          <a:prstGeom prst="roundRect">
            <a:avLst/>
          </a:prstGeom>
          <a:solidFill>
            <a:srgbClr val="C6D9F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4254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</a:pPr>
            <a:r>
              <a:rPr lang="nb-NO" sz="1000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Evaluere og videreføre, endre eller avslutte tjeneste</a:t>
            </a:r>
          </a:p>
          <a:p>
            <a:pPr defTabSz="74254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</a:pPr>
            <a:endParaRPr lang="nb-NO" sz="800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79" name="Rett pilkobling 178">
            <a:extLst>
              <a:ext uri="{FF2B5EF4-FFF2-40B4-BE49-F238E27FC236}">
                <a16:creationId xmlns:a16="http://schemas.microsoft.com/office/drawing/2014/main" id="{17DE009D-1D2F-4D79-951A-7DB56361B529}"/>
              </a:ext>
            </a:extLst>
          </p:cNvPr>
          <p:cNvCxnSpPr>
            <a:cxnSpLocks/>
            <a:stCxn id="130" idx="3"/>
            <a:endCxn id="131" idx="1"/>
          </p:cNvCxnSpPr>
          <p:nvPr/>
        </p:nvCxnSpPr>
        <p:spPr>
          <a:xfrm>
            <a:off x="6204625" y="1279596"/>
            <a:ext cx="159802" cy="0"/>
          </a:xfrm>
          <a:prstGeom prst="straightConnector1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tailEnd type="arrow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Rett pilkobling 179">
            <a:extLst>
              <a:ext uri="{FF2B5EF4-FFF2-40B4-BE49-F238E27FC236}">
                <a16:creationId xmlns:a16="http://schemas.microsoft.com/office/drawing/2014/main" id="{BD503D6B-28DF-4D7A-8754-A77EAD942907}"/>
              </a:ext>
            </a:extLst>
          </p:cNvPr>
          <p:cNvCxnSpPr>
            <a:cxnSpLocks/>
            <a:stCxn id="131" idx="3"/>
            <a:endCxn id="132" idx="1"/>
          </p:cNvCxnSpPr>
          <p:nvPr/>
        </p:nvCxnSpPr>
        <p:spPr>
          <a:xfrm>
            <a:off x="8884427" y="1279596"/>
            <a:ext cx="159802" cy="0"/>
          </a:xfrm>
          <a:prstGeom prst="straightConnector1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tailEnd type="arrow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Rett pilkobling 182">
            <a:extLst>
              <a:ext uri="{FF2B5EF4-FFF2-40B4-BE49-F238E27FC236}">
                <a16:creationId xmlns:a16="http://schemas.microsoft.com/office/drawing/2014/main" id="{3B411F68-2DA3-4A45-BE7C-85807C94DBBC}"/>
              </a:ext>
            </a:extLst>
          </p:cNvPr>
          <p:cNvCxnSpPr>
            <a:cxnSpLocks/>
            <a:stCxn id="129" idx="3"/>
            <a:endCxn id="130" idx="1"/>
          </p:cNvCxnSpPr>
          <p:nvPr/>
        </p:nvCxnSpPr>
        <p:spPr>
          <a:xfrm>
            <a:off x="3164823" y="1279596"/>
            <a:ext cx="159802" cy="0"/>
          </a:xfrm>
          <a:prstGeom prst="straightConnector1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tailEnd type="arrow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ktangel: avrundede hjørner 192">
            <a:hlinkClick r:id="" action="ppaction://noaction"/>
            <a:extLst>
              <a:ext uri="{FF2B5EF4-FFF2-40B4-BE49-F238E27FC236}">
                <a16:creationId xmlns:a16="http://schemas.microsoft.com/office/drawing/2014/main" id="{A4140DC7-113F-4BB4-B249-AADC8EC97EE7}"/>
              </a:ext>
            </a:extLst>
          </p:cNvPr>
          <p:cNvSpPr/>
          <p:nvPr/>
        </p:nvSpPr>
        <p:spPr>
          <a:xfrm>
            <a:off x="5446683" y="1368796"/>
            <a:ext cx="656867" cy="231992"/>
          </a:xfrm>
          <a:prstGeom prst="roundRect">
            <a:avLst>
              <a:gd name="adj" fmla="val 50000"/>
            </a:avLst>
          </a:prstGeom>
          <a:solidFill>
            <a:srgbClr val="C7DAF2"/>
          </a:solidFill>
          <a:ln w="317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74254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defRPr/>
            </a:pPr>
            <a:r>
              <a:rPr lang="nb-NO" sz="7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Les mer</a:t>
            </a:r>
          </a:p>
        </p:txBody>
      </p:sp>
      <p:sp>
        <p:nvSpPr>
          <p:cNvPr id="128" name="Rektangel: avrundede hjørner 127">
            <a:extLst>
              <a:ext uri="{FF2B5EF4-FFF2-40B4-BE49-F238E27FC236}">
                <a16:creationId xmlns:a16="http://schemas.microsoft.com/office/drawing/2014/main" id="{47FAC21F-5E4C-4A37-A950-B70A26FC55AE}"/>
              </a:ext>
            </a:extLst>
          </p:cNvPr>
          <p:cNvSpPr/>
          <p:nvPr/>
        </p:nvSpPr>
        <p:spPr>
          <a:xfrm>
            <a:off x="4678917" y="4019409"/>
            <a:ext cx="1260000" cy="936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0" lang="nb-NO" sz="1000" i="0" u="none" strike="noStrike" kern="0" cap="none" spc="0" normalizeH="0" baseline="0" noProof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Følge opp gevinster</a:t>
            </a:r>
          </a:p>
          <a:p>
            <a:endParaRPr lang="nb-NO" sz="10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48" name="Gruppe 47">
            <a:extLst>
              <a:ext uri="{FF2B5EF4-FFF2-40B4-BE49-F238E27FC236}">
                <a16:creationId xmlns:a16="http://schemas.microsoft.com/office/drawing/2014/main" id="{8C1DA47F-9E19-137F-E473-D6B092D71061}"/>
              </a:ext>
            </a:extLst>
          </p:cNvPr>
          <p:cNvGrpSpPr/>
          <p:nvPr/>
        </p:nvGrpSpPr>
        <p:grpSpPr>
          <a:xfrm>
            <a:off x="6326516" y="2811201"/>
            <a:ext cx="1297911" cy="1019762"/>
            <a:chOff x="6326516" y="2811201"/>
            <a:chExt cx="1297911" cy="1019762"/>
          </a:xfrm>
        </p:grpSpPr>
        <p:sp>
          <p:nvSpPr>
            <p:cNvPr id="135" name="Rektangel: avrundede hjørner 134">
              <a:extLst>
                <a:ext uri="{FF2B5EF4-FFF2-40B4-BE49-F238E27FC236}">
                  <a16:creationId xmlns:a16="http://schemas.microsoft.com/office/drawing/2014/main" id="{BA995DF1-3BC9-4010-82CF-479D6E406477}"/>
                </a:ext>
              </a:extLst>
            </p:cNvPr>
            <p:cNvSpPr/>
            <p:nvPr/>
          </p:nvSpPr>
          <p:spPr>
            <a:xfrm>
              <a:off x="6346678" y="2811201"/>
              <a:ext cx="1260000" cy="936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Håndtere support på systemer og utstyr</a:t>
              </a:r>
            </a:p>
            <a:p>
              <a:endParaRPr lang="nb-NO" sz="10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96" name="Rektangel: avrundede hjørner 195">
              <a:extLst>
                <a:ext uri="{FF2B5EF4-FFF2-40B4-BE49-F238E27FC236}">
                  <a16:creationId xmlns:a16="http://schemas.microsoft.com/office/drawing/2014/main" id="{F3AA0A4A-1464-48CF-AD39-2A98BFED2F92}"/>
                </a:ext>
              </a:extLst>
            </p:cNvPr>
            <p:cNvSpPr/>
            <p:nvPr/>
          </p:nvSpPr>
          <p:spPr>
            <a:xfrm>
              <a:off x="6326516" y="3502511"/>
              <a:ext cx="1297911" cy="328452"/>
            </a:xfrm>
            <a:prstGeom prst="roundRect">
              <a:avLst>
                <a:gd name="adj" fmla="val 42792"/>
              </a:avLst>
            </a:prstGeom>
            <a:solidFill>
              <a:srgbClr val="FFD48F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endParaRPr lang="nb-NO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50" name="Gruppe 49">
            <a:extLst>
              <a:ext uri="{FF2B5EF4-FFF2-40B4-BE49-F238E27FC236}">
                <a16:creationId xmlns:a16="http://schemas.microsoft.com/office/drawing/2014/main" id="{542D817C-6EE7-36FF-0E26-3417309D2A6C}"/>
              </a:ext>
            </a:extLst>
          </p:cNvPr>
          <p:cNvGrpSpPr/>
          <p:nvPr/>
        </p:nvGrpSpPr>
        <p:grpSpPr>
          <a:xfrm>
            <a:off x="9031262" y="2799769"/>
            <a:ext cx="1278570" cy="1011486"/>
            <a:chOff x="9031262" y="2799769"/>
            <a:chExt cx="1278570" cy="1011486"/>
          </a:xfrm>
        </p:grpSpPr>
        <p:sp>
          <p:nvSpPr>
            <p:cNvPr id="137" name="Rektangel: avrundede hjørner 136">
              <a:extLst>
                <a:ext uri="{FF2B5EF4-FFF2-40B4-BE49-F238E27FC236}">
                  <a16:creationId xmlns:a16="http://schemas.microsoft.com/office/drawing/2014/main" id="{FC01CC25-614C-48B4-A06E-B3C8B0BA35FE}"/>
                </a:ext>
              </a:extLst>
            </p:cNvPr>
            <p:cNvSpPr/>
            <p:nvPr/>
          </p:nvSpPr>
          <p:spPr>
            <a:xfrm>
              <a:off x="9049832" y="2799769"/>
              <a:ext cx="1260000" cy="936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Drifte systemer, plattformer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og infrastruktur </a:t>
              </a:r>
            </a:p>
            <a:p>
              <a:endParaRPr lang="nb-NO" sz="10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98" name="Rektangel: avrundede hjørner 197">
              <a:extLst>
                <a:ext uri="{FF2B5EF4-FFF2-40B4-BE49-F238E27FC236}">
                  <a16:creationId xmlns:a16="http://schemas.microsoft.com/office/drawing/2014/main" id="{B3DC9DC4-92A2-48E2-B6E0-38735E656BCA}"/>
                </a:ext>
              </a:extLst>
            </p:cNvPr>
            <p:cNvSpPr/>
            <p:nvPr/>
          </p:nvSpPr>
          <p:spPr>
            <a:xfrm>
              <a:off x="9031262" y="3482803"/>
              <a:ext cx="1271390" cy="328452"/>
            </a:xfrm>
            <a:prstGeom prst="roundRect">
              <a:avLst>
                <a:gd name="adj" fmla="val 42792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lang="nb-NO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endParaRPr>
            </a:p>
          </p:txBody>
        </p:sp>
      </p:grpSp>
      <p:grpSp>
        <p:nvGrpSpPr>
          <p:cNvPr id="51" name="Gruppe 50">
            <a:extLst>
              <a:ext uri="{FF2B5EF4-FFF2-40B4-BE49-F238E27FC236}">
                <a16:creationId xmlns:a16="http://schemas.microsoft.com/office/drawing/2014/main" id="{7E764016-C14B-5D75-8AA7-1812495BBC44}"/>
              </a:ext>
            </a:extLst>
          </p:cNvPr>
          <p:cNvGrpSpPr/>
          <p:nvPr/>
        </p:nvGrpSpPr>
        <p:grpSpPr>
          <a:xfrm>
            <a:off x="10351006" y="2798432"/>
            <a:ext cx="1271389" cy="1007056"/>
            <a:chOff x="10351006" y="2798432"/>
            <a:chExt cx="1271389" cy="1007056"/>
          </a:xfrm>
        </p:grpSpPr>
        <p:sp>
          <p:nvSpPr>
            <p:cNvPr id="138" name="Rektangel: avrundede hjørner 137">
              <a:extLst>
                <a:ext uri="{FF2B5EF4-FFF2-40B4-BE49-F238E27FC236}">
                  <a16:creationId xmlns:a16="http://schemas.microsoft.com/office/drawing/2014/main" id="{ED4B320D-381F-4091-9E14-4049988B7202}"/>
                </a:ext>
              </a:extLst>
            </p:cNvPr>
            <p:cNvSpPr/>
            <p:nvPr/>
          </p:nvSpPr>
          <p:spPr>
            <a:xfrm>
              <a:off x="10359216" y="2798432"/>
              <a:ext cx="1260000" cy="936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Drifte rolle- og tilgangsstyring</a:t>
              </a:r>
            </a:p>
            <a:p>
              <a:endParaRPr lang="nb-NO" sz="10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99" name="Rektangel: avrundede hjørner 198">
              <a:extLst>
                <a:ext uri="{FF2B5EF4-FFF2-40B4-BE49-F238E27FC236}">
                  <a16:creationId xmlns:a16="http://schemas.microsoft.com/office/drawing/2014/main" id="{B675EAFD-2474-4AD6-AF9E-129A9124C815}"/>
                </a:ext>
              </a:extLst>
            </p:cNvPr>
            <p:cNvSpPr/>
            <p:nvPr/>
          </p:nvSpPr>
          <p:spPr>
            <a:xfrm>
              <a:off x="10351006" y="3477036"/>
              <a:ext cx="1271389" cy="328452"/>
            </a:xfrm>
            <a:prstGeom prst="roundRect">
              <a:avLst>
                <a:gd name="adj" fmla="val 42792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endParaRPr lang="nb-NO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42" name="Gruppe 41">
            <a:extLst>
              <a:ext uri="{FF2B5EF4-FFF2-40B4-BE49-F238E27FC236}">
                <a16:creationId xmlns:a16="http://schemas.microsoft.com/office/drawing/2014/main" id="{2E4CF00D-6E1F-35DB-8E41-AA19C778C2F0}"/>
              </a:ext>
            </a:extLst>
          </p:cNvPr>
          <p:cNvGrpSpPr/>
          <p:nvPr/>
        </p:nvGrpSpPr>
        <p:grpSpPr>
          <a:xfrm>
            <a:off x="629524" y="2814748"/>
            <a:ext cx="1297911" cy="1027536"/>
            <a:chOff x="629524" y="2814748"/>
            <a:chExt cx="1297911" cy="1027536"/>
          </a:xfrm>
        </p:grpSpPr>
        <p:sp>
          <p:nvSpPr>
            <p:cNvPr id="96" name="Rektangel: avrundede hjørner 95">
              <a:extLst>
                <a:ext uri="{FF2B5EF4-FFF2-40B4-BE49-F238E27FC236}">
                  <a16:creationId xmlns:a16="http://schemas.microsoft.com/office/drawing/2014/main" id="{85847668-8855-4A6F-A172-63A287163AF4}"/>
                </a:ext>
              </a:extLst>
            </p:cNvPr>
            <p:cNvSpPr/>
            <p:nvPr/>
          </p:nvSpPr>
          <p:spPr>
            <a:xfrm>
              <a:off x="656152" y="2814748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Arial"/>
                </a:rPr>
                <a:t>Gjennomføre kommunikasjons-tiltak</a:t>
              </a:r>
            </a:p>
            <a:p>
              <a:endParaRPr lang="nb-NO" sz="10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00" name="Rektangel: avrundede hjørner 199">
              <a:extLst>
                <a:ext uri="{FF2B5EF4-FFF2-40B4-BE49-F238E27FC236}">
                  <a16:creationId xmlns:a16="http://schemas.microsoft.com/office/drawing/2014/main" id="{8FF2CE9F-25DF-4C26-95FB-237FA062BC4B}"/>
                </a:ext>
              </a:extLst>
            </p:cNvPr>
            <p:cNvSpPr/>
            <p:nvPr/>
          </p:nvSpPr>
          <p:spPr>
            <a:xfrm>
              <a:off x="629524" y="3513832"/>
              <a:ext cx="1297911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endParaRPr lang="nb-NO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298E0C6-691F-090F-4299-F76037E0A414}"/>
              </a:ext>
            </a:extLst>
          </p:cNvPr>
          <p:cNvGrpSpPr/>
          <p:nvPr/>
        </p:nvGrpSpPr>
        <p:grpSpPr>
          <a:xfrm>
            <a:off x="1977009" y="2813411"/>
            <a:ext cx="1286627" cy="1028873"/>
            <a:chOff x="1977009" y="2813411"/>
            <a:chExt cx="1286627" cy="1028873"/>
          </a:xfrm>
        </p:grpSpPr>
        <p:sp>
          <p:nvSpPr>
            <p:cNvPr id="97" name="Rektangel: avrundede hjørner 96">
              <a:extLst>
                <a:ext uri="{FF2B5EF4-FFF2-40B4-BE49-F238E27FC236}">
                  <a16:creationId xmlns:a16="http://schemas.microsoft.com/office/drawing/2014/main" id="{2E102A2B-1AB3-485A-8A70-208AD6C271C2}"/>
                </a:ext>
              </a:extLst>
            </p:cNvPr>
            <p:cNvSpPr/>
            <p:nvPr/>
          </p:nvSpPr>
          <p:spPr>
            <a:xfrm>
              <a:off x="2003636" y="2813411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Arial"/>
                </a:rPr>
                <a:t>Lede</a:t>
              </a:r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Arial"/>
                </a:rPr>
                <a:t> og gjennomføre 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Arial"/>
                </a:rPr>
                <a:t>opplæring for ansatte </a:t>
              </a:r>
            </a:p>
          </p:txBody>
        </p:sp>
        <p:sp>
          <p:nvSpPr>
            <p:cNvPr id="201" name="Rektangel: avrundede hjørner 200">
              <a:extLst>
                <a:ext uri="{FF2B5EF4-FFF2-40B4-BE49-F238E27FC236}">
                  <a16:creationId xmlns:a16="http://schemas.microsoft.com/office/drawing/2014/main" id="{4EB5A2AE-EEB5-420B-BB1D-67BC1B7AB405}"/>
                </a:ext>
              </a:extLst>
            </p:cNvPr>
            <p:cNvSpPr/>
            <p:nvPr/>
          </p:nvSpPr>
          <p:spPr>
            <a:xfrm>
              <a:off x="1977009" y="3499943"/>
              <a:ext cx="1280162" cy="342341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endParaRPr lang="nb-NO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5B7500E4-9454-63C1-FD49-63FD45E59D8B}"/>
              </a:ext>
            </a:extLst>
          </p:cNvPr>
          <p:cNvGrpSpPr/>
          <p:nvPr/>
        </p:nvGrpSpPr>
        <p:grpSpPr>
          <a:xfrm>
            <a:off x="3303495" y="2813411"/>
            <a:ext cx="1288575" cy="1038000"/>
            <a:chOff x="3303495" y="2813411"/>
            <a:chExt cx="1288575" cy="1038000"/>
          </a:xfrm>
        </p:grpSpPr>
        <p:sp>
          <p:nvSpPr>
            <p:cNvPr id="98" name="Rektangel: avrundede hjørner 97">
              <a:extLst>
                <a:ext uri="{FF2B5EF4-FFF2-40B4-BE49-F238E27FC236}">
                  <a16:creationId xmlns:a16="http://schemas.microsoft.com/office/drawing/2014/main" id="{FE9A397F-82A8-4413-BDE9-08D7DE33360E}"/>
                </a:ext>
              </a:extLst>
            </p:cNvPr>
            <p:cNvSpPr/>
            <p:nvPr/>
          </p:nvSpPr>
          <p:spPr>
            <a:xfrm>
              <a:off x="3332070" y="2813411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Arial"/>
                </a:rPr>
                <a:t>Vedlikeholde tildelingskriterier</a:t>
              </a:r>
              <a:endParaRPr kumimoji="0" lang="nb-NO" sz="1000" i="0" u="none" strike="noStrike" kern="0" cap="none" spc="0" normalizeH="0" baseline="0" noProof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endParaRPr>
            </a:p>
            <a:p>
              <a:endParaRPr lang="nb-NO" sz="10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02" name="Rektangel: avrundede hjørner 201">
              <a:extLst>
                <a:ext uri="{FF2B5EF4-FFF2-40B4-BE49-F238E27FC236}">
                  <a16:creationId xmlns:a16="http://schemas.microsoft.com/office/drawing/2014/main" id="{17EF51E5-7621-4939-857F-E10D4CAF5979}"/>
                </a:ext>
              </a:extLst>
            </p:cNvPr>
            <p:cNvSpPr/>
            <p:nvPr/>
          </p:nvSpPr>
          <p:spPr>
            <a:xfrm>
              <a:off x="3303495" y="3522959"/>
              <a:ext cx="1282110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endParaRPr lang="nb-NO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47" name="Gruppe 46">
            <a:extLst>
              <a:ext uri="{FF2B5EF4-FFF2-40B4-BE49-F238E27FC236}">
                <a16:creationId xmlns:a16="http://schemas.microsoft.com/office/drawing/2014/main" id="{D7BE7F57-3526-0636-6BA3-643C1EBBE614}"/>
              </a:ext>
            </a:extLst>
          </p:cNvPr>
          <p:cNvGrpSpPr/>
          <p:nvPr/>
        </p:nvGrpSpPr>
        <p:grpSpPr>
          <a:xfrm>
            <a:off x="4668999" y="2813411"/>
            <a:ext cx="1280080" cy="1042034"/>
            <a:chOff x="4668999" y="2813411"/>
            <a:chExt cx="1280080" cy="1042034"/>
          </a:xfrm>
        </p:grpSpPr>
        <p:sp>
          <p:nvSpPr>
            <p:cNvPr id="99" name="Rektangel: avrundede hjørner 98">
              <a:extLst>
                <a:ext uri="{FF2B5EF4-FFF2-40B4-BE49-F238E27FC236}">
                  <a16:creationId xmlns:a16="http://schemas.microsoft.com/office/drawing/2014/main" id="{38D11F54-15F7-446E-BFC3-0CD7FE3A04E6}"/>
                </a:ext>
              </a:extLst>
            </p:cNvPr>
            <p:cNvSpPr/>
            <p:nvPr/>
          </p:nvSpPr>
          <p:spPr>
            <a:xfrm>
              <a:off x="4689079" y="2813411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Arial"/>
                </a:rPr>
                <a:t>Forvalte rutiner for behandling av person-opplysninger</a:t>
              </a:r>
            </a:p>
            <a:p>
              <a:endParaRPr lang="nb-NO" sz="10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03" name="Rektangel: avrundede hjørner 202">
              <a:extLst>
                <a:ext uri="{FF2B5EF4-FFF2-40B4-BE49-F238E27FC236}">
                  <a16:creationId xmlns:a16="http://schemas.microsoft.com/office/drawing/2014/main" id="{489C0D42-92A1-43F1-85AC-B227D82FC52A}"/>
                </a:ext>
              </a:extLst>
            </p:cNvPr>
            <p:cNvSpPr/>
            <p:nvPr/>
          </p:nvSpPr>
          <p:spPr>
            <a:xfrm>
              <a:off x="4668999" y="3526993"/>
              <a:ext cx="1275801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endParaRPr lang="nb-NO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39" name="Gruppe 38">
            <a:extLst>
              <a:ext uri="{FF2B5EF4-FFF2-40B4-BE49-F238E27FC236}">
                <a16:creationId xmlns:a16="http://schemas.microsoft.com/office/drawing/2014/main" id="{2090BB9B-FE22-C627-8576-ACB5E0FBF68F}"/>
              </a:ext>
            </a:extLst>
          </p:cNvPr>
          <p:cNvGrpSpPr/>
          <p:nvPr/>
        </p:nvGrpSpPr>
        <p:grpSpPr>
          <a:xfrm>
            <a:off x="636286" y="4020746"/>
            <a:ext cx="1297911" cy="1020092"/>
            <a:chOff x="636286" y="4020746"/>
            <a:chExt cx="1297911" cy="1020092"/>
          </a:xfrm>
        </p:grpSpPr>
        <p:sp>
          <p:nvSpPr>
            <p:cNvPr id="125" name="Rektangel: avrundede hjørner 124">
              <a:extLst>
                <a:ext uri="{FF2B5EF4-FFF2-40B4-BE49-F238E27FC236}">
                  <a16:creationId xmlns:a16="http://schemas.microsoft.com/office/drawing/2014/main" id="{0EB4533C-D3DD-4389-9297-7631747AB542}"/>
                </a:ext>
              </a:extLst>
            </p:cNvPr>
            <p:cNvSpPr/>
            <p:nvPr/>
          </p:nvSpPr>
          <p:spPr>
            <a:xfrm>
              <a:off x="645990" y="4020746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Avklare tjenestens behov og implementere nye løsninger</a:t>
              </a:r>
            </a:p>
          </p:txBody>
        </p:sp>
        <p:sp>
          <p:nvSpPr>
            <p:cNvPr id="204" name="Rektangel: avrundede hjørner 203">
              <a:extLst>
                <a:ext uri="{FF2B5EF4-FFF2-40B4-BE49-F238E27FC236}">
                  <a16:creationId xmlns:a16="http://schemas.microsoft.com/office/drawing/2014/main" id="{C25519D2-ACBE-4D63-9A74-D1790D96EF7B}"/>
                </a:ext>
              </a:extLst>
            </p:cNvPr>
            <p:cNvSpPr/>
            <p:nvPr/>
          </p:nvSpPr>
          <p:spPr>
            <a:xfrm>
              <a:off x="636286" y="4712386"/>
              <a:ext cx="1297911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endParaRPr lang="nb-NO" sz="800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40" name="Gruppe 39">
            <a:extLst>
              <a:ext uri="{FF2B5EF4-FFF2-40B4-BE49-F238E27FC236}">
                <a16:creationId xmlns:a16="http://schemas.microsoft.com/office/drawing/2014/main" id="{BE503E22-0646-D1E6-40BC-29D7C3FC6086}"/>
              </a:ext>
            </a:extLst>
          </p:cNvPr>
          <p:cNvGrpSpPr/>
          <p:nvPr/>
        </p:nvGrpSpPr>
        <p:grpSpPr>
          <a:xfrm>
            <a:off x="1992532" y="4019409"/>
            <a:ext cx="1260942" cy="1011929"/>
            <a:chOff x="1992532" y="4019409"/>
            <a:chExt cx="1260942" cy="1011929"/>
          </a:xfrm>
        </p:grpSpPr>
        <p:sp>
          <p:nvSpPr>
            <p:cNvPr id="126" name="Rektangel: avrundede hjørner 125">
              <a:extLst>
                <a:ext uri="{FF2B5EF4-FFF2-40B4-BE49-F238E27FC236}">
                  <a16:creationId xmlns:a16="http://schemas.microsoft.com/office/drawing/2014/main" id="{28A3BAF9-AF50-45A9-AC65-BCD9D9743E1D}"/>
                </a:ext>
              </a:extLst>
            </p:cNvPr>
            <p:cNvSpPr/>
            <p:nvPr/>
          </p:nvSpPr>
          <p:spPr>
            <a:xfrm>
              <a:off x="1993474" y="4019409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Endre på tjenesteforløp og rutiner</a:t>
              </a:r>
            </a:p>
            <a:p>
              <a:endParaRPr lang="nb-NO" sz="10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05" name="Rektangel: avrundede hjørner 204">
              <a:extLst>
                <a:ext uri="{FF2B5EF4-FFF2-40B4-BE49-F238E27FC236}">
                  <a16:creationId xmlns:a16="http://schemas.microsoft.com/office/drawing/2014/main" id="{B7997B78-A66E-4DC6-8DB7-8178C5A52292}"/>
                </a:ext>
              </a:extLst>
            </p:cNvPr>
            <p:cNvSpPr/>
            <p:nvPr/>
          </p:nvSpPr>
          <p:spPr>
            <a:xfrm>
              <a:off x="1992532" y="4702886"/>
              <a:ext cx="1260942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endParaRPr lang="nb-NO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41" name="Gruppe 40">
            <a:extLst>
              <a:ext uri="{FF2B5EF4-FFF2-40B4-BE49-F238E27FC236}">
                <a16:creationId xmlns:a16="http://schemas.microsoft.com/office/drawing/2014/main" id="{015F8FC9-0C2E-A7C4-44E9-935D788014F9}"/>
              </a:ext>
            </a:extLst>
          </p:cNvPr>
          <p:cNvGrpSpPr/>
          <p:nvPr/>
        </p:nvGrpSpPr>
        <p:grpSpPr>
          <a:xfrm>
            <a:off x="3319960" y="4019409"/>
            <a:ext cx="1284058" cy="1011929"/>
            <a:chOff x="3319960" y="4019409"/>
            <a:chExt cx="1284058" cy="1011929"/>
          </a:xfrm>
        </p:grpSpPr>
        <p:sp>
          <p:nvSpPr>
            <p:cNvPr id="127" name="Rektangel: avrundede hjørner 126">
              <a:extLst>
                <a:ext uri="{FF2B5EF4-FFF2-40B4-BE49-F238E27FC236}">
                  <a16:creationId xmlns:a16="http://schemas.microsoft.com/office/drawing/2014/main" id="{7A701645-0106-4239-8F15-A63B7BFE3369}"/>
                </a:ext>
              </a:extLst>
            </p:cNvPr>
            <p:cNvSpPr/>
            <p:nvPr/>
          </p:nvSpPr>
          <p:spPr>
            <a:xfrm>
              <a:off x="3321908" y="4019409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Vurdere risiko </a:t>
              </a:r>
              <a:b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og planlegge beredskap</a:t>
              </a:r>
            </a:p>
            <a:p>
              <a:endParaRPr lang="nb-NO" sz="10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06" name="Rektangel: avrundede hjørner 205">
              <a:extLst>
                <a:ext uri="{FF2B5EF4-FFF2-40B4-BE49-F238E27FC236}">
                  <a16:creationId xmlns:a16="http://schemas.microsoft.com/office/drawing/2014/main" id="{F29874A0-8027-4620-8C11-F81F7B6B3BF5}"/>
                </a:ext>
              </a:extLst>
            </p:cNvPr>
            <p:cNvSpPr/>
            <p:nvPr/>
          </p:nvSpPr>
          <p:spPr>
            <a:xfrm>
              <a:off x="3319960" y="4702886"/>
              <a:ext cx="1284058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endParaRPr lang="nb-NO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sp>
        <p:nvSpPr>
          <p:cNvPr id="207" name="Rektangel: avrundede hjørner 206">
            <a:extLst>
              <a:ext uri="{FF2B5EF4-FFF2-40B4-BE49-F238E27FC236}">
                <a16:creationId xmlns:a16="http://schemas.microsoft.com/office/drawing/2014/main" id="{CFB670D2-289A-4C68-986E-6E61D1828A55}"/>
              </a:ext>
            </a:extLst>
          </p:cNvPr>
          <p:cNvSpPr/>
          <p:nvPr/>
        </p:nvSpPr>
        <p:spPr>
          <a:xfrm>
            <a:off x="4678917" y="4693759"/>
            <a:ext cx="1260000" cy="328452"/>
          </a:xfrm>
          <a:prstGeom prst="roundRect">
            <a:avLst>
              <a:gd name="adj" fmla="val 42792"/>
            </a:avLst>
          </a:prstGeom>
          <a:solidFill>
            <a:srgbClr val="BED39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defTabSz="74254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defRPr/>
            </a:pPr>
            <a:endParaRPr lang="nb-NO" sz="8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  <p:grpSp>
        <p:nvGrpSpPr>
          <p:cNvPr id="38" name="Gruppe 37">
            <a:extLst>
              <a:ext uri="{FF2B5EF4-FFF2-40B4-BE49-F238E27FC236}">
                <a16:creationId xmlns:a16="http://schemas.microsoft.com/office/drawing/2014/main" id="{921DBBBD-8F14-DBD6-00A8-D869517DADD7}"/>
              </a:ext>
            </a:extLst>
          </p:cNvPr>
          <p:cNvGrpSpPr/>
          <p:nvPr/>
        </p:nvGrpSpPr>
        <p:grpSpPr>
          <a:xfrm>
            <a:off x="636002" y="5176838"/>
            <a:ext cx="1261948" cy="1060220"/>
            <a:chOff x="636002" y="5176838"/>
            <a:chExt cx="1261948" cy="1060220"/>
          </a:xfrm>
        </p:grpSpPr>
        <p:sp>
          <p:nvSpPr>
            <p:cNvPr id="133" name="Rektangel: avrundede hjørner 132">
              <a:extLst>
                <a:ext uri="{FF2B5EF4-FFF2-40B4-BE49-F238E27FC236}">
                  <a16:creationId xmlns:a16="http://schemas.microsoft.com/office/drawing/2014/main" id="{D575BA6F-0B24-4308-ADE7-87F77038B3E9}"/>
                </a:ext>
              </a:extLst>
            </p:cNvPr>
            <p:cNvSpPr/>
            <p:nvPr/>
          </p:nvSpPr>
          <p:spPr>
            <a:xfrm>
              <a:off x="636002" y="5176838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Budsjettere</a:t>
              </a:r>
            </a:p>
            <a:p>
              <a:endParaRPr lang="nb-NO" sz="10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08" name="Rektangel: avrundede hjørner 207">
              <a:extLst>
                <a:ext uri="{FF2B5EF4-FFF2-40B4-BE49-F238E27FC236}">
                  <a16:creationId xmlns:a16="http://schemas.microsoft.com/office/drawing/2014/main" id="{8FB371DF-34D3-4B05-96B5-FCA61B0D25DB}"/>
                </a:ext>
              </a:extLst>
            </p:cNvPr>
            <p:cNvSpPr/>
            <p:nvPr/>
          </p:nvSpPr>
          <p:spPr>
            <a:xfrm>
              <a:off x="637950" y="5908606"/>
              <a:ext cx="1260000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endParaRPr lang="nb-NO" sz="800" kern="0">
                <a:solidFill>
                  <a:srgbClr val="000000"/>
                </a:solidFill>
                <a:latin typeface="Roboto"/>
                <a:ea typeface="Roboto"/>
                <a:cs typeface="Roboto"/>
              </a:endParaRPr>
            </a:p>
          </p:txBody>
        </p:sp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788E05CB-6BA0-B080-EA36-05AE9AF84772}"/>
              </a:ext>
            </a:extLst>
          </p:cNvPr>
          <p:cNvGrpSpPr/>
          <p:nvPr/>
        </p:nvGrpSpPr>
        <p:grpSpPr>
          <a:xfrm>
            <a:off x="1958025" y="5164423"/>
            <a:ext cx="1305485" cy="1055969"/>
            <a:chOff x="1958025" y="5164423"/>
            <a:chExt cx="1305485" cy="1055969"/>
          </a:xfrm>
        </p:grpSpPr>
        <p:sp>
          <p:nvSpPr>
            <p:cNvPr id="134" name="Rektangel: avrundede hjørner 133">
              <a:extLst>
                <a:ext uri="{FF2B5EF4-FFF2-40B4-BE49-F238E27FC236}">
                  <a16:creationId xmlns:a16="http://schemas.microsoft.com/office/drawing/2014/main" id="{F5F053A8-C5BC-4C63-9506-C7498DFED767}"/>
                </a:ext>
              </a:extLst>
            </p:cNvPr>
            <p:cNvSpPr/>
            <p:nvPr/>
          </p:nvSpPr>
          <p:spPr>
            <a:xfrm>
              <a:off x="2003510" y="5164423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Administrere</a:t>
              </a:r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system- og utstyrs-porteføljen</a:t>
              </a:r>
            </a:p>
            <a:p>
              <a:endParaRPr lang="nb-NO" sz="10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09" name="Rektangel: avrundede hjørner 208">
              <a:extLst>
                <a:ext uri="{FF2B5EF4-FFF2-40B4-BE49-F238E27FC236}">
                  <a16:creationId xmlns:a16="http://schemas.microsoft.com/office/drawing/2014/main" id="{03D96E48-C2D6-481A-B38B-FC2CE6468C90}"/>
                </a:ext>
              </a:extLst>
            </p:cNvPr>
            <p:cNvSpPr/>
            <p:nvPr/>
          </p:nvSpPr>
          <p:spPr>
            <a:xfrm>
              <a:off x="1958025" y="5891940"/>
              <a:ext cx="1304879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endParaRPr lang="nb-NO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1D5E6AD2-6828-C482-7B39-9EEDFB2B680C}"/>
              </a:ext>
            </a:extLst>
          </p:cNvPr>
          <p:cNvGrpSpPr/>
          <p:nvPr/>
        </p:nvGrpSpPr>
        <p:grpSpPr>
          <a:xfrm>
            <a:off x="6311783" y="4320342"/>
            <a:ext cx="1297911" cy="1047146"/>
            <a:chOff x="6336771" y="4321339"/>
            <a:chExt cx="1297911" cy="1047146"/>
          </a:xfrm>
        </p:grpSpPr>
        <p:sp>
          <p:nvSpPr>
            <p:cNvPr id="141" name="Rektangel: avrundede hjørner 140">
              <a:extLst>
                <a:ext uri="{FF2B5EF4-FFF2-40B4-BE49-F238E27FC236}">
                  <a16:creationId xmlns:a16="http://schemas.microsoft.com/office/drawing/2014/main" id="{36EB3148-8CDD-44FF-A781-6ED59CB869CF}"/>
                </a:ext>
              </a:extLst>
            </p:cNvPr>
            <p:cNvSpPr/>
            <p:nvPr/>
          </p:nvSpPr>
          <p:spPr>
            <a:xfrm>
              <a:off x="6343797" y="4321339"/>
              <a:ext cx="1260000" cy="936000"/>
            </a:xfrm>
            <a:prstGeom prst="roundRect">
              <a:avLst/>
            </a:prstGeom>
            <a:solidFill>
              <a:srgbClr val="C4C9EE"/>
            </a:solidFill>
            <a:ln>
              <a:solidFill>
                <a:srgbClr val="C4C9E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Planlegge tekniske endringer og vedlikehold</a:t>
              </a:r>
            </a:p>
            <a:p>
              <a:endParaRPr lang="nb-NO" sz="10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0" name="Rektangel: avrundede hjørner 209">
              <a:extLst>
                <a:ext uri="{FF2B5EF4-FFF2-40B4-BE49-F238E27FC236}">
                  <a16:creationId xmlns:a16="http://schemas.microsoft.com/office/drawing/2014/main" id="{926AF990-E294-4961-8D26-9CCF5AA411F2}"/>
                </a:ext>
              </a:extLst>
            </p:cNvPr>
            <p:cNvSpPr/>
            <p:nvPr/>
          </p:nvSpPr>
          <p:spPr>
            <a:xfrm>
              <a:off x="6336771" y="5040033"/>
              <a:ext cx="1297911" cy="328452"/>
            </a:xfrm>
            <a:prstGeom prst="roundRect">
              <a:avLst>
                <a:gd name="adj" fmla="val 42792"/>
              </a:avLst>
            </a:prstGeom>
            <a:solidFill>
              <a:srgbClr val="9AA3E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endParaRPr lang="nb-NO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AB0557D2-6D51-AF43-8562-859B0D5269F5}"/>
              </a:ext>
            </a:extLst>
          </p:cNvPr>
          <p:cNvGrpSpPr/>
          <p:nvPr/>
        </p:nvGrpSpPr>
        <p:grpSpPr>
          <a:xfrm>
            <a:off x="6327817" y="5815605"/>
            <a:ext cx="1295030" cy="936000"/>
            <a:chOff x="6327817" y="5815605"/>
            <a:chExt cx="1295030" cy="936000"/>
          </a:xfrm>
        </p:grpSpPr>
        <p:sp>
          <p:nvSpPr>
            <p:cNvPr id="145" name="Rektangel: avrundede hjørner 144">
              <a:extLst>
                <a:ext uri="{FF2B5EF4-FFF2-40B4-BE49-F238E27FC236}">
                  <a16:creationId xmlns:a16="http://schemas.microsoft.com/office/drawing/2014/main" id="{6B0DDB9B-3048-4922-A767-CFB1855B9170}"/>
                </a:ext>
              </a:extLst>
            </p:cNvPr>
            <p:cNvSpPr/>
            <p:nvPr/>
          </p:nvSpPr>
          <p:spPr>
            <a:xfrm>
              <a:off x="6346678" y="5815605"/>
              <a:ext cx="1260000" cy="9360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Gjennomføre anskaffelser og avrop på avtaler</a:t>
              </a:r>
            </a:p>
            <a:p>
              <a:endParaRPr lang="nb-NO" sz="10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4" name="Rektangel: avrundede hjørner 213">
              <a:extLst>
                <a:ext uri="{FF2B5EF4-FFF2-40B4-BE49-F238E27FC236}">
                  <a16:creationId xmlns:a16="http://schemas.microsoft.com/office/drawing/2014/main" id="{F9C595F0-9E17-4143-B280-4C6A5E66A39E}"/>
                </a:ext>
              </a:extLst>
            </p:cNvPr>
            <p:cNvSpPr/>
            <p:nvPr/>
          </p:nvSpPr>
          <p:spPr>
            <a:xfrm>
              <a:off x="6327817" y="6405340"/>
              <a:ext cx="1295030" cy="328452"/>
            </a:xfrm>
            <a:prstGeom prst="roundRect">
              <a:avLst>
                <a:gd name="adj" fmla="val 42792"/>
              </a:avLst>
            </a:prstGeom>
            <a:solidFill>
              <a:srgbClr val="6ABAD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endParaRPr lang="nb-NO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sp>
        <p:nvSpPr>
          <p:cNvPr id="223" name="TekstSylinder 222">
            <a:extLst>
              <a:ext uri="{FF2B5EF4-FFF2-40B4-BE49-F238E27FC236}">
                <a16:creationId xmlns:a16="http://schemas.microsoft.com/office/drawing/2014/main" id="{032F5682-4B16-4266-81C3-B919AF0AC03F}"/>
              </a:ext>
            </a:extLst>
          </p:cNvPr>
          <p:cNvSpPr txBox="1"/>
          <p:nvPr/>
        </p:nvSpPr>
        <p:spPr>
          <a:xfrm>
            <a:off x="4581908" y="2034825"/>
            <a:ext cx="92023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b-NO" sz="1400" b="1" u="none" strike="noStrike" kern="0" cap="none" spc="0" normalizeH="0" baseline="0" noProof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Løpende kommunale oppgaver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6C06D56-8B7B-4AA1-9251-00D75EE96679}"/>
              </a:ext>
            </a:extLst>
          </p:cNvPr>
          <p:cNvSpPr txBox="1"/>
          <p:nvPr/>
        </p:nvSpPr>
        <p:spPr>
          <a:xfrm>
            <a:off x="424580" y="45039"/>
            <a:ext cx="184731" cy="36920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nb-NO" b="1">
              <a:solidFill>
                <a:schemeClr val="bg1"/>
              </a:solidFill>
            </a:endParaRPr>
          </a:p>
        </p:txBody>
      </p: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C65FEDDF-3034-9213-2419-7272ECB48FED}"/>
              </a:ext>
            </a:extLst>
          </p:cNvPr>
          <p:cNvGrpSpPr/>
          <p:nvPr/>
        </p:nvGrpSpPr>
        <p:grpSpPr>
          <a:xfrm>
            <a:off x="7663242" y="2809864"/>
            <a:ext cx="1279229" cy="1001391"/>
            <a:chOff x="7663242" y="2809864"/>
            <a:chExt cx="1279229" cy="1001391"/>
          </a:xfrm>
        </p:grpSpPr>
        <p:sp>
          <p:nvSpPr>
            <p:cNvPr id="136" name="Rektangel: avrundede hjørner 135">
              <a:extLst>
                <a:ext uri="{FF2B5EF4-FFF2-40B4-BE49-F238E27FC236}">
                  <a16:creationId xmlns:a16="http://schemas.microsoft.com/office/drawing/2014/main" id="{0C395CB5-D3C0-4B58-BC9D-2EE1227CE3AF}"/>
                </a:ext>
              </a:extLst>
            </p:cNvPr>
            <p:cNvSpPr/>
            <p:nvPr/>
          </p:nvSpPr>
          <p:spPr>
            <a:xfrm>
              <a:off x="7675112" y="2809864"/>
              <a:ext cx="1260000" cy="936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Drifte utstyrslager og ivareta logistikk</a:t>
              </a:r>
            </a:p>
            <a:p>
              <a:endParaRPr lang="nb-NO" sz="10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" name="Rektangel: avrundede hjørner 3">
              <a:extLst>
                <a:ext uri="{FF2B5EF4-FFF2-40B4-BE49-F238E27FC236}">
                  <a16:creationId xmlns:a16="http://schemas.microsoft.com/office/drawing/2014/main" id="{6DA36129-0A5E-0452-8BD5-C1C9A75C09C5}"/>
                </a:ext>
              </a:extLst>
            </p:cNvPr>
            <p:cNvSpPr/>
            <p:nvPr/>
          </p:nvSpPr>
          <p:spPr>
            <a:xfrm>
              <a:off x="7663242" y="3482803"/>
              <a:ext cx="1279229" cy="328452"/>
            </a:xfrm>
            <a:prstGeom prst="roundRect">
              <a:avLst>
                <a:gd name="adj" fmla="val 42792"/>
              </a:avLst>
            </a:prstGeom>
            <a:solidFill>
              <a:srgbClr val="FFD48F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endParaRPr lang="nb-NO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CB35084B-8EF8-0E90-10DF-58BDAF813D86}"/>
              </a:ext>
            </a:extLst>
          </p:cNvPr>
          <p:cNvGrpSpPr/>
          <p:nvPr/>
        </p:nvGrpSpPr>
        <p:grpSpPr>
          <a:xfrm>
            <a:off x="7691281" y="5814268"/>
            <a:ext cx="1262881" cy="936000"/>
            <a:chOff x="7691281" y="5814268"/>
            <a:chExt cx="1262881" cy="936000"/>
          </a:xfrm>
        </p:grpSpPr>
        <p:sp>
          <p:nvSpPr>
            <p:cNvPr id="146" name="Rektangel: avrundede hjørner 145">
              <a:extLst>
                <a:ext uri="{FF2B5EF4-FFF2-40B4-BE49-F238E27FC236}">
                  <a16:creationId xmlns:a16="http://schemas.microsoft.com/office/drawing/2014/main" id="{88FFF29F-B691-4F15-A88A-80F66D0EA654}"/>
                </a:ext>
              </a:extLst>
            </p:cNvPr>
            <p:cNvSpPr/>
            <p:nvPr/>
          </p:nvSpPr>
          <p:spPr>
            <a:xfrm>
              <a:off x="7694162" y="5814268"/>
              <a:ext cx="1260000" cy="9360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Forvalte og følge opp avtaler</a:t>
              </a:r>
            </a:p>
            <a:p>
              <a:endParaRPr lang="nb-NO" sz="10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" name="Rektangel: avrundede hjørner 13">
              <a:extLst>
                <a:ext uri="{FF2B5EF4-FFF2-40B4-BE49-F238E27FC236}">
                  <a16:creationId xmlns:a16="http://schemas.microsoft.com/office/drawing/2014/main" id="{0A375BF9-93B1-B05D-E2F2-0E260D1D20BA}"/>
                </a:ext>
              </a:extLst>
            </p:cNvPr>
            <p:cNvSpPr/>
            <p:nvPr/>
          </p:nvSpPr>
          <p:spPr>
            <a:xfrm>
              <a:off x="7691281" y="6411661"/>
              <a:ext cx="1251190" cy="328452"/>
            </a:xfrm>
            <a:prstGeom prst="roundRect">
              <a:avLst>
                <a:gd name="adj" fmla="val 42792"/>
              </a:avLst>
            </a:prstGeom>
            <a:solidFill>
              <a:srgbClr val="6ABAD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endParaRPr lang="nb-NO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9E123556-42D7-3E70-5EB6-CA7BE6B57D07}"/>
              </a:ext>
            </a:extLst>
          </p:cNvPr>
          <p:cNvGrpSpPr/>
          <p:nvPr/>
        </p:nvGrpSpPr>
        <p:grpSpPr>
          <a:xfrm>
            <a:off x="7672231" y="4320002"/>
            <a:ext cx="1276687" cy="1055185"/>
            <a:chOff x="7672231" y="4320002"/>
            <a:chExt cx="1276687" cy="1055185"/>
          </a:xfrm>
        </p:grpSpPr>
        <p:sp>
          <p:nvSpPr>
            <p:cNvPr id="142" name="Rektangel: avrundede hjørner 141">
              <a:extLst>
                <a:ext uri="{FF2B5EF4-FFF2-40B4-BE49-F238E27FC236}">
                  <a16:creationId xmlns:a16="http://schemas.microsoft.com/office/drawing/2014/main" id="{4CF59E1B-0F4F-4C35-964B-2589F87DC221}"/>
                </a:ext>
              </a:extLst>
            </p:cNvPr>
            <p:cNvSpPr/>
            <p:nvPr/>
          </p:nvSpPr>
          <p:spPr>
            <a:xfrm>
              <a:off x="7672231" y="4320002"/>
              <a:ext cx="1260000" cy="936000"/>
            </a:xfrm>
            <a:prstGeom prst="roundRect">
              <a:avLst/>
            </a:prstGeom>
            <a:solidFill>
              <a:srgbClr val="C4C9EE"/>
            </a:solidFill>
            <a:ln>
              <a:solidFill>
                <a:srgbClr val="C4C9E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Styre oppgraderinger og konfigurasjoner</a:t>
              </a:r>
            </a:p>
            <a:p>
              <a:endParaRPr lang="nb-NO" sz="10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5" name="Rektangel: avrundede hjørner 14">
              <a:extLst>
                <a:ext uri="{FF2B5EF4-FFF2-40B4-BE49-F238E27FC236}">
                  <a16:creationId xmlns:a16="http://schemas.microsoft.com/office/drawing/2014/main" id="{5FD24588-75A4-3F35-06B0-94287C830696}"/>
                </a:ext>
              </a:extLst>
            </p:cNvPr>
            <p:cNvSpPr/>
            <p:nvPr/>
          </p:nvSpPr>
          <p:spPr>
            <a:xfrm>
              <a:off x="7672879" y="5046735"/>
              <a:ext cx="1276039" cy="328452"/>
            </a:xfrm>
            <a:prstGeom prst="roundRect">
              <a:avLst>
                <a:gd name="adj" fmla="val 42792"/>
              </a:avLst>
            </a:prstGeom>
            <a:solidFill>
              <a:srgbClr val="9AA3E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endParaRPr lang="nb-NO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DE4FBFA8-94FA-FFCE-86D7-E25ECFF31E4B}"/>
              </a:ext>
            </a:extLst>
          </p:cNvPr>
          <p:cNvGrpSpPr/>
          <p:nvPr/>
        </p:nvGrpSpPr>
        <p:grpSpPr>
          <a:xfrm>
            <a:off x="9008150" y="4312303"/>
            <a:ext cx="1284798" cy="1055185"/>
            <a:chOff x="9000665" y="4320002"/>
            <a:chExt cx="1284798" cy="1055185"/>
          </a:xfrm>
        </p:grpSpPr>
        <p:sp>
          <p:nvSpPr>
            <p:cNvPr id="143" name="Rektangel: avrundede hjørner 142">
              <a:extLst>
                <a:ext uri="{FF2B5EF4-FFF2-40B4-BE49-F238E27FC236}">
                  <a16:creationId xmlns:a16="http://schemas.microsoft.com/office/drawing/2014/main" id="{9AB13919-D9D4-4434-ADEF-098504FE85A0}"/>
                </a:ext>
              </a:extLst>
            </p:cNvPr>
            <p:cNvSpPr/>
            <p:nvPr/>
          </p:nvSpPr>
          <p:spPr>
            <a:xfrm>
              <a:off x="9000665" y="4320002"/>
              <a:ext cx="1260000" cy="936000"/>
            </a:xfrm>
            <a:prstGeom prst="roundRect">
              <a:avLst/>
            </a:prstGeom>
            <a:solidFill>
              <a:srgbClr val="C4C9EE"/>
            </a:solidFill>
            <a:ln>
              <a:solidFill>
                <a:srgbClr val="C4C9E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Teste nye løsninger  </a:t>
              </a:r>
            </a:p>
            <a:p>
              <a:endParaRPr lang="nb-NO" sz="10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6" name="Rektangel: avrundede hjørner 15">
              <a:extLst>
                <a:ext uri="{FF2B5EF4-FFF2-40B4-BE49-F238E27FC236}">
                  <a16:creationId xmlns:a16="http://schemas.microsoft.com/office/drawing/2014/main" id="{5E38D789-F5B4-9D01-C88A-96189378578C}"/>
                </a:ext>
              </a:extLst>
            </p:cNvPr>
            <p:cNvSpPr/>
            <p:nvPr/>
          </p:nvSpPr>
          <p:spPr>
            <a:xfrm>
              <a:off x="9009424" y="5046735"/>
              <a:ext cx="1276039" cy="328452"/>
            </a:xfrm>
            <a:prstGeom prst="roundRect">
              <a:avLst>
                <a:gd name="adj" fmla="val 42792"/>
              </a:avLst>
            </a:prstGeom>
            <a:solidFill>
              <a:srgbClr val="9AA3E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endParaRPr lang="nb-NO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24872B10-8D0E-14B6-EDCC-1457AB824D4C}"/>
              </a:ext>
            </a:extLst>
          </p:cNvPr>
          <p:cNvGrpSpPr/>
          <p:nvPr/>
        </p:nvGrpSpPr>
        <p:grpSpPr>
          <a:xfrm>
            <a:off x="10340728" y="4320002"/>
            <a:ext cx="1276039" cy="1037192"/>
            <a:chOff x="10340728" y="4320002"/>
            <a:chExt cx="1276039" cy="1037192"/>
          </a:xfrm>
        </p:grpSpPr>
        <p:sp>
          <p:nvSpPr>
            <p:cNvPr id="144" name="Rektangel: avrundede hjørner 143">
              <a:extLst>
                <a:ext uri="{FF2B5EF4-FFF2-40B4-BE49-F238E27FC236}">
                  <a16:creationId xmlns:a16="http://schemas.microsoft.com/office/drawing/2014/main" id="{2E86C285-F48F-45ED-8317-4A987D36BCD6}"/>
                </a:ext>
              </a:extLst>
            </p:cNvPr>
            <p:cNvSpPr/>
            <p:nvPr/>
          </p:nvSpPr>
          <p:spPr>
            <a:xfrm>
              <a:off x="10348149" y="4320002"/>
              <a:ext cx="1260000" cy="936000"/>
            </a:xfrm>
            <a:prstGeom prst="roundRect">
              <a:avLst/>
            </a:prstGeom>
            <a:solidFill>
              <a:srgbClr val="C4C9EE"/>
            </a:solidFill>
            <a:ln>
              <a:solidFill>
                <a:srgbClr val="C4C9E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Oppdatere teknisk dokumentasjon</a:t>
              </a:r>
            </a:p>
            <a:p>
              <a:endParaRPr lang="nb-NO" sz="10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7" name="Rektangel: avrundede hjørner 16">
              <a:extLst>
                <a:ext uri="{FF2B5EF4-FFF2-40B4-BE49-F238E27FC236}">
                  <a16:creationId xmlns:a16="http://schemas.microsoft.com/office/drawing/2014/main" id="{A17EE605-B473-EA15-DDA9-D41BA4E9ED4E}"/>
                </a:ext>
              </a:extLst>
            </p:cNvPr>
            <p:cNvSpPr/>
            <p:nvPr/>
          </p:nvSpPr>
          <p:spPr>
            <a:xfrm>
              <a:off x="10340728" y="5028742"/>
              <a:ext cx="1276039" cy="328452"/>
            </a:xfrm>
            <a:prstGeom prst="roundRect">
              <a:avLst>
                <a:gd name="adj" fmla="val 42792"/>
              </a:avLst>
            </a:prstGeom>
            <a:solidFill>
              <a:srgbClr val="9AA3E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endParaRPr lang="nb-NO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2EE579C-28B2-866A-3DA7-E3AA43B19CC7}"/>
              </a:ext>
            </a:extLst>
          </p:cNvPr>
          <p:cNvSpPr txBox="1"/>
          <p:nvPr/>
        </p:nvSpPr>
        <p:spPr>
          <a:xfrm>
            <a:off x="424580" y="-19820"/>
            <a:ext cx="11362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Helhetlig tjenestemodell 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FA44DDD4-6702-6E46-883A-9F5CDEF89836}"/>
              </a:ext>
            </a:extLst>
          </p:cNvPr>
          <p:cNvGrpSpPr/>
          <p:nvPr/>
        </p:nvGrpSpPr>
        <p:grpSpPr>
          <a:xfrm>
            <a:off x="639239" y="2399250"/>
            <a:ext cx="5309750" cy="346442"/>
            <a:chOff x="639239" y="2399250"/>
            <a:chExt cx="5309750" cy="346442"/>
          </a:xfrm>
        </p:grpSpPr>
        <p:sp>
          <p:nvSpPr>
            <p:cNvPr id="28" name="Rektangel: avrundede hjørner 27">
              <a:extLst>
                <a:ext uri="{FF2B5EF4-FFF2-40B4-BE49-F238E27FC236}">
                  <a16:creationId xmlns:a16="http://schemas.microsoft.com/office/drawing/2014/main" id="{23D4EAD4-C159-2BE3-EE1F-C8FA5A3F1566}"/>
                </a:ext>
              </a:extLst>
            </p:cNvPr>
            <p:cNvSpPr/>
            <p:nvPr/>
          </p:nvSpPr>
          <p:spPr>
            <a:xfrm>
              <a:off x="639239" y="2399250"/>
              <a:ext cx="5309750" cy="3464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TekstSylinder 94">
              <a:extLst>
                <a:ext uri="{FF2B5EF4-FFF2-40B4-BE49-F238E27FC236}">
                  <a16:creationId xmlns:a16="http://schemas.microsoft.com/office/drawing/2014/main" id="{C27797F3-C965-4E88-9C51-AF9F3EDDA23A}"/>
                </a:ext>
              </a:extLst>
            </p:cNvPr>
            <p:cNvSpPr txBox="1"/>
            <p:nvPr/>
          </p:nvSpPr>
          <p:spPr>
            <a:xfrm>
              <a:off x="696345" y="2411303"/>
              <a:ext cx="420812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nb-NO"/>
              </a:defPPr>
              <a:lvl1pPr>
                <a:defRPr kumimoji="0" sz="1600" b="1" i="0" u="none" strike="noStrike" kern="0" cap="none" spc="0" normalizeH="0" baseline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defRPr>
              </a:lvl1pPr>
            </a:lstStyle>
            <a:p>
              <a:r>
                <a:rPr lang="nb-NO" sz="1400"/>
                <a:t>Vedlikehold og videreutvikling av tjenesten</a:t>
              </a:r>
            </a:p>
          </p:txBody>
        </p:sp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C5482A60-BC6F-745A-26B4-12C8163A00BA}"/>
              </a:ext>
            </a:extLst>
          </p:cNvPr>
          <p:cNvGrpSpPr/>
          <p:nvPr/>
        </p:nvGrpSpPr>
        <p:grpSpPr>
          <a:xfrm>
            <a:off x="6335061" y="2405857"/>
            <a:ext cx="2607410" cy="347604"/>
            <a:chOff x="6335061" y="2405857"/>
            <a:chExt cx="2607410" cy="347604"/>
          </a:xfrm>
        </p:grpSpPr>
        <p:sp>
          <p:nvSpPr>
            <p:cNvPr id="29" name="Rektangel: avrundede hjørner 28">
              <a:extLst>
                <a:ext uri="{FF2B5EF4-FFF2-40B4-BE49-F238E27FC236}">
                  <a16:creationId xmlns:a16="http://schemas.microsoft.com/office/drawing/2014/main" id="{17E404BD-3515-E3FF-A0B5-0E9792BF1E78}"/>
                </a:ext>
              </a:extLst>
            </p:cNvPr>
            <p:cNvSpPr/>
            <p:nvPr/>
          </p:nvSpPr>
          <p:spPr>
            <a:xfrm>
              <a:off x="6351099" y="2405857"/>
              <a:ext cx="2591372" cy="3476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TekstSylinder 107">
              <a:extLst>
                <a:ext uri="{FF2B5EF4-FFF2-40B4-BE49-F238E27FC236}">
                  <a16:creationId xmlns:a16="http://schemas.microsoft.com/office/drawing/2014/main" id="{E28A786D-C019-4E2C-B15E-CA3ADD4D77DB}"/>
                </a:ext>
              </a:extLst>
            </p:cNvPr>
            <p:cNvSpPr txBox="1"/>
            <p:nvPr/>
          </p:nvSpPr>
          <p:spPr>
            <a:xfrm>
              <a:off x="6335061" y="2425368"/>
              <a:ext cx="253067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nb-NO"/>
              </a:defPPr>
              <a:lvl1pPr>
                <a:defRPr kumimoji="0" sz="1600" b="1" i="0" u="none" strike="noStrike" kern="0" cap="none" spc="0" normalizeH="0" baseline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defRPr>
              </a:lvl1pPr>
            </a:lstStyle>
            <a:p>
              <a:pPr marL="0" marR="0" lvl="0" indent="0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r>
                <a:rPr kumimoji="0" lang="nb-NO" sz="14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Support, lager og utstyr </a:t>
              </a:r>
            </a:p>
          </p:txBody>
        </p:sp>
      </p:grp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CDD4DBFD-5621-7C0C-894A-82E32FF782F9}"/>
              </a:ext>
            </a:extLst>
          </p:cNvPr>
          <p:cNvGrpSpPr/>
          <p:nvPr/>
        </p:nvGrpSpPr>
        <p:grpSpPr>
          <a:xfrm>
            <a:off x="9000665" y="2405857"/>
            <a:ext cx="2616102" cy="357042"/>
            <a:chOff x="9000665" y="2405857"/>
            <a:chExt cx="2616102" cy="357042"/>
          </a:xfrm>
        </p:grpSpPr>
        <p:sp>
          <p:nvSpPr>
            <p:cNvPr id="30" name="Rektangel: avrundede hjørner 29">
              <a:extLst>
                <a:ext uri="{FF2B5EF4-FFF2-40B4-BE49-F238E27FC236}">
                  <a16:creationId xmlns:a16="http://schemas.microsoft.com/office/drawing/2014/main" id="{DA1E1341-3CC8-E666-44BE-B6E25CC361E3}"/>
                </a:ext>
              </a:extLst>
            </p:cNvPr>
            <p:cNvSpPr/>
            <p:nvPr/>
          </p:nvSpPr>
          <p:spPr>
            <a:xfrm>
              <a:off x="9025395" y="2416457"/>
              <a:ext cx="2591372" cy="3464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D9F160B1-73FA-44CF-AF85-5C37C00B0684}"/>
                </a:ext>
              </a:extLst>
            </p:cNvPr>
            <p:cNvSpPr txBox="1"/>
            <p:nvPr/>
          </p:nvSpPr>
          <p:spPr>
            <a:xfrm>
              <a:off x="9000665" y="2405857"/>
              <a:ext cx="253067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nb-NO"/>
              </a:defPPr>
              <a:lvl1pPr>
                <a:defRPr kumimoji="0" sz="1600" b="1" i="0" u="none" strike="noStrike" kern="0" cap="none" spc="0" normalizeH="0" baseline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defRPr>
              </a:lvl1pPr>
            </a:lstStyle>
            <a:p>
              <a:pPr marL="0" marR="0" lvl="0" indent="0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r>
                <a:rPr kumimoji="0" lang="nb-NO" sz="14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IT-drift</a:t>
              </a:r>
            </a:p>
          </p:txBody>
        </p:sp>
      </p:grpSp>
      <p:sp>
        <p:nvSpPr>
          <p:cNvPr id="32" name="Rektangel: avrundede hjørner 31">
            <a:extLst>
              <a:ext uri="{FF2B5EF4-FFF2-40B4-BE49-F238E27FC236}">
                <a16:creationId xmlns:a16="http://schemas.microsoft.com/office/drawing/2014/main" id="{5C4F19DA-CCC2-8B3B-D679-507B37370427}"/>
              </a:ext>
            </a:extLst>
          </p:cNvPr>
          <p:cNvSpPr/>
          <p:nvPr/>
        </p:nvSpPr>
        <p:spPr>
          <a:xfrm>
            <a:off x="6327216" y="3921707"/>
            <a:ext cx="5289551" cy="34644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7" name="TekstSylinder 116">
            <a:extLst>
              <a:ext uri="{FF2B5EF4-FFF2-40B4-BE49-F238E27FC236}">
                <a16:creationId xmlns:a16="http://schemas.microsoft.com/office/drawing/2014/main" id="{71D1C4E3-193E-4972-9D49-6239E72B695B}"/>
              </a:ext>
            </a:extLst>
          </p:cNvPr>
          <p:cNvSpPr txBox="1"/>
          <p:nvPr/>
        </p:nvSpPr>
        <p:spPr>
          <a:xfrm>
            <a:off x="6335061" y="3933828"/>
            <a:ext cx="50862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nb-NO"/>
            </a:defPPr>
            <a:lvl1pPr marR="0" lvl="0" indent="0" defTabSz="742545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nb-NO" sz="1400">
                <a:latin typeface="Roboto" panose="02000000000000000000" pitchFamily="2" charset="0"/>
                <a:ea typeface="Roboto" panose="02000000000000000000" pitchFamily="2" charset="0"/>
              </a:rPr>
              <a:t>Oppgraderinger og vedlikehold på løsninger</a:t>
            </a:r>
          </a:p>
        </p:txBody>
      </p:sp>
      <p:sp>
        <p:nvSpPr>
          <p:cNvPr id="33" name="Rektangel: avrundede hjørner 32">
            <a:extLst>
              <a:ext uri="{FF2B5EF4-FFF2-40B4-BE49-F238E27FC236}">
                <a16:creationId xmlns:a16="http://schemas.microsoft.com/office/drawing/2014/main" id="{3E120D85-55C7-3125-2C1F-DFB8519151FF}"/>
              </a:ext>
            </a:extLst>
          </p:cNvPr>
          <p:cNvSpPr/>
          <p:nvPr/>
        </p:nvSpPr>
        <p:spPr>
          <a:xfrm>
            <a:off x="6336315" y="5457018"/>
            <a:ext cx="2854583" cy="34644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2" name="TekstSylinder 121">
            <a:extLst>
              <a:ext uri="{FF2B5EF4-FFF2-40B4-BE49-F238E27FC236}">
                <a16:creationId xmlns:a16="http://schemas.microsoft.com/office/drawing/2014/main" id="{4FA589B8-AB26-47FF-911D-BE631E175416}"/>
              </a:ext>
            </a:extLst>
          </p:cNvPr>
          <p:cNvSpPr txBox="1"/>
          <p:nvPr/>
        </p:nvSpPr>
        <p:spPr>
          <a:xfrm>
            <a:off x="6303938" y="5460045"/>
            <a:ext cx="28869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nb-NO"/>
            </a:defPPr>
            <a:lvl1pPr marR="0" lvl="0" indent="0" defTabSz="742545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nb-NO" sz="1400">
                <a:latin typeface="Roboto" panose="02000000000000000000" pitchFamily="2" charset="0"/>
                <a:ea typeface="Roboto" panose="02000000000000000000" pitchFamily="2" charset="0"/>
              </a:rPr>
              <a:t>Anskaffelser og avtaleforvaltning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EDC71341-6B0B-34DB-A489-1913240BD128}"/>
              </a:ext>
            </a:extLst>
          </p:cNvPr>
          <p:cNvGrpSpPr/>
          <p:nvPr/>
        </p:nvGrpSpPr>
        <p:grpSpPr>
          <a:xfrm>
            <a:off x="644823" y="437385"/>
            <a:ext cx="10978625" cy="376402"/>
            <a:chOff x="644823" y="437385"/>
            <a:chExt cx="10978625" cy="376402"/>
          </a:xfrm>
        </p:grpSpPr>
        <p:sp>
          <p:nvSpPr>
            <p:cNvPr id="34" name="Rektangel: avrundede hjørner 33">
              <a:extLst>
                <a:ext uri="{FF2B5EF4-FFF2-40B4-BE49-F238E27FC236}">
                  <a16:creationId xmlns:a16="http://schemas.microsoft.com/office/drawing/2014/main" id="{57AD6F87-D882-5C9C-70EC-3DE0CFF0FFC7}"/>
                </a:ext>
              </a:extLst>
            </p:cNvPr>
            <p:cNvSpPr/>
            <p:nvPr/>
          </p:nvSpPr>
          <p:spPr>
            <a:xfrm>
              <a:off x="644823" y="467345"/>
              <a:ext cx="10978625" cy="3464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2" name="TekstSylinder 221">
              <a:extLst>
                <a:ext uri="{FF2B5EF4-FFF2-40B4-BE49-F238E27FC236}">
                  <a16:creationId xmlns:a16="http://schemas.microsoft.com/office/drawing/2014/main" id="{A4E93149-E649-416C-865A-27D0D1369A77}"/>
                </a:ext>
              </a:extLst>
            </p:cNvPr>
            <p:cNvSpPr txBox="1"/>
            <p:nvPr/>
          </p:nvSpPr>
          <p:spPr>
            <a:xfrm>
              <a:off x="696345" y="437385"/>
              <a:ext cx="9202345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r>
                <a:rPr kumimoji="0" lang="nb-NO" sz="1400" b="1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Oppgaver for å gi teknologi til bruker, ivareta respons, utrykning og evaluering</a:t>
              </a:r>
            </a:p>
          </p:txBody>
        </p:sp>
      </p:grp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0D146DD5-6D69-2202-1A50-6D3B875D5FE0}"/>
              </a:ext>
            </a:extLst>
          </p:cNvPr>
          <p:cNvCxnSpPr/>
          <p:nvPr/>
        </p:nvCxnSpPr>
        <p:spPr>
          <a:xfrm>
            <a:off x="11564229" y="1342035"/>
            <a:ext cx="89746" cy="0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0844F078-06DB-6862-07CD-B0591B337464}"/>
              </a:ext>
            </a:extLst>
          </p:cNvPr>
          <p:cNvCxnSpPr>
            <a:cxnSpLocks/>
          </p:cNvCxnSpPr>
          <p:nvPr/>
        </p:nvCxnSpPr>
        <p:spPr>
          <a:xfrm flipH="1">
            <a:off x="11650603" y="1342035"/>
            <a:ext cx="3372" cy="466457"/>
          </a:xfrm>
          <a:prstGeom prst="line">
            <a:avLst/>
          </a:prstGeom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1512EA81-BA2B-F7BA-969D-4792414A3D11}"/>
              </a:ext>
            </a:extLst>
          </p:cNvPr>
          <p:cNvCxnSpPr>
            <a:cxnSpLocks/>
          </p:cNvCxnSpPr>
          <p:nvPr/>
        </p:nvCxnSpPr>
        <p:spPr>
          <a:xfrm flipH="1">
            <a:off x="1801045" y="1796782"/>
            <a:ext cx="9852930" cy="32007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pilkobling 22">
            <a:extLst>
              <a:ext uri="{FF2B5EF4-FFF2-40B4-BE49-F238E27FC236}">
                <a16:creationId xmlns:a16="http://schemas.microsoft.com/office/drawing/2014/main" id="{A938432C-E3A4-D400-A7EF-5A4F5816F4C1}"/>
              </a:ext>
            </a:extLst>
          </p:cNvPr>
          <p:cNvCxnSpPr>
            <a:cxnSpLocks/>
          </p:cNvCxnSpPr>
          <p:nvPr/>
        </p:nvCxnSpPr>
        <p:spPr>
          <a:xfrm flipV="1">
            <a:off x="1801045" y="1694479"/>
            <a:ext cx="0" cy="139072"/>
          </a:xfrm>
          <a:prstGeom prst="straightConnector1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654BE0C2-3085-7DE4-8BBD-DA392AD39E8C}"/>
              </a:ext>
            </a:extLst>
          </p:cNvPr>
          <p:cNvGrpSpPr/>
          <p:nvPr/>
        </p:nvGrpSpPr>
        <p:grpSpPr>
          <a:xfrm>
            <a:off x="3326695" y="5165964"/>
            <a:ext cx="1304879" cy="1054428"/>
            <a:chOff x="3298767" y="5156334"/>
            <a:chExt cx="1304879" cy="1054428"/>
          </a:xfrm>
        </p:grpSpPr>
        <p:sp>
          <p:nvSpPr>
            <p:cNvPr id="5" name="Rektangel: avrundede hjørner 4">
              <a:extLst>
                <a:ext uri="{FF2B5EF4-FFF2-40B4-BE49-F238E27FC236}">
                  <a16:creationId xmlns:a16="http://schemas.microsoft.com/office/drawing/2014/main" id="{5AC14087-AE90-7DB5-0786-9F4803C9AC5F}"/>
                </a:ext>
              </a:extLst>
            </p:cNvPr>
            <p:cNvSpPr/>
            <p:nvPr/>
          </p:nvSpPr>
          <p:spPr>
            <a:xfrm>
              <a:off x="3343646" y="5156334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Samhandling</a:t>
              </a:r>
              <a:endParaRPr kumimoji="0" lang="nb-NO" sz="1000" i="0" u="none" strike="noStrike" kern="0" cap="none" spc="0" normalizeH="0" baseline="0" noProof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endParaRPr lang="nb-NO" sz="10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8" name="Rektangel: avrundede hjørner 7">
              <a:extLst>
                <a:ext uri="{FF2B5EF4-FFF2-40B4-BE49-F238E27FC236}">
                  <a16:creationId xmlns:a16="http://schemas.microsoft.com/office/drawing/2014/main" id="{C72450BB-4DB9-3291-1166-06EFB3EC401A}"/>
                </a:ext>
              </a:extLst>
            </p:cNvPr>
            <p:cNvSpPr/>
            <p:nvPr/>
          </p:nvSpPr>
          <p:spPr>
            <a:xfrm>
              <a:off x="3298767" y="5882310"/>
              <a:ext cx="1304879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endParaRPr lang="nb-NO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sp>
        <p:nvSpPr>
          <p:cNvPr id="18" name="Likebent trekant 17">
            <a:extLst>
              <a:ext uri="{FF2B5EF4-FFF2-40B4-BE49-F238E27FC236}">
                <a16:creationId xmlns:a16="http://schemas.microsoft.com/office/drawing/2014/main" id="{2E40C88E-7D8A-F225-6F01-4B55736393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2092" y="1921192"/>
            <a:ext cx="11026057" cy="184225"/>
          </a:xfrm>
          <a:prstGeom prst="triangle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562A64E2-C432-18C5-DB57-CE6203246D99}"/>
              </a:ext>
            </a:extLst>
          </p:cNvPr>
          <p:cNvGrpSpPr/>
          <p:nvPr/>
        </p:nvGrpSpPr>
        <p:grpSpPr>
          <a:xfrm>
            <a:off x="6303938" y="3931319"/>
            <a:ext cx="5289551" cy="346442"/>
            <a:chOff x="6303938" y="3931319"/>
            <a:chExt cx="5289551" cy="346442"/>
          </a:xfrm>
        </p:grpSpPr>
        <p:sp>
          <p:nvSpPr>
            <p:cNvPr id="19" name="Rektangel: avrundede hjørner 18">
              <a:extLst>
                <a:ext uri="{FF2B5EF4-FFF2-40B4-BE49-F238E27FC236}">
                  <a16:creationId xmlns:a16="http://schemas.microsoft.com/office/drawing/2014/main" id="{DDA7DD12-BAB4-1C2B-38A4-A6035028C425}"/>
                </a:ext>
              </a:extLst>
            </p:cNvPr>
            <p:cNvSpPr/>
            <p:nvPr/>
          </p:nvSpPr>
          <p:spPr>
            <a:xfrm>
              <a:off x="6303938" y="3931319"/>
              <a:ext cx="5289551" cy="3464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TekstSylinder 19">
              <a:extLst>
                <a:ext uri="{FF2B5EF4-FFF2-40B4-BE49-F238E27FC236}">
                  <a16:creationId xmlns:a16="http://schemas.microsoft.com/office/drawing/2014/main" id="{AB48BF0B-D627-FAE5-3550-291EA6818C1C}"/>
                </a:ext>
              </a:extLst>
            </p:cNvPr>
            <p:cNvSpPr txBox="1"/>
            <p:nvPr/>
          </p:nvSpPr>
          <p:spPr>
            <a:xfrm>
              <a:off x="6311783" y="3943440"/>
              <a:ext cx="508625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nb-NO"/>
              </a:defPPr>
              <a:lvl1pPr marR="0" lvl="0" indent="0" defTabSz="742545" eaLnBrk="0" fontAlgn="base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 kumimoji="0" sz="1600" b="1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defRPr>
              </a:lvl1pPr>
            </a:lstStyle>
            <a:p>
              <a:r>
                <a:rPr lang="nb-NO" sz="1400">
                  <a:latin typeface="Roboto" panose="02000000000000000000" pitchFamily="2" charset="0"/>
                  <a:ea typeface="Roboto" panose="02000000000000000000" pitchFamily="2" charset="0"/>
                </a:rPr>
                <a:t>Oppgraderinger og vedlikehold av løsninger</a:t>
              </a:r>
            </a:p>
          </p:txBody>
        </p:sp>
      </p:grpSp>
      <p:sp>
        <p:nvSpPr>
          <p:cNvPr id="44" name="Rektangel: avrundede hjørner 192">
            <a:hlinkClick r:id="" action="ppaction://noaction"/>
            <a:extLst>
              <a:ext uri="{FF2B5EF4-FFF2-40B4-BE49-F238E27FC236}">
                <a16:creationId xmlns:a16="http://schemas.microsoft.com/office/drawing/2014/main" id="{6E3B4E79-3CED-CCF6-6966-42BE123A62C2}"/>
              </a:ext>
            </a:extLst>
          </p:cNvPr>
          <p:cNvSpPr/>
          <p:nvPr/>
        </p:nvSpPr>
        <p:spPr>
          <a:xfrm>
            <a:off x="8156920" y="1374401"/>
            <a:ext cx="656867" cy="231992"/>
          </a:xfrm>
          <a:prstGeom prst="roundRect">
            <a:avLst>
              <a:gd name="adj" fmla="val 50000"/>
            </a:avLst>
          </a:prstGeom>
          <a:solidFill>
            <a:srgbClr val="C7DAF2"/>
          </a:solidFill>
          <a:ln w="317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74254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defRPr/>
            </a:pPr>
            <a:r>
              <a:rPr lang="nb-NO" sz="7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Les mer</a:t>
            </a:r>
          </a:p>
        </p:txBody>
      </p:sp>
      <p:sp>
        <p:nvSpPr>
          <p:cNvPr id="52" name="Rektangel: avrundede hjørner 192">
            <a:hlinkClick r:id="" action="ppaction://noaction"/>
            <a:extLst>
              <a:ext uri="{FF2B5EF4-FFF2-40B4-BE49-F238E27FC236}">
                <a16:creationId xmlns:a16="http://schemas.microsoft.com/office/drawing/2014/main" id="{5F684BD2-F238-8465-5678-1738F34F9906}"/>
              </a:ext>
            </a:extLst>
          </p:cNvPr>
          <p:cNvSpPr/>
          <p:nvPr/>
        </p:nvSpPr>
        <p:spPr>
          <a:xfrm>
            <a:off x="10844691" y="1378140"/>
            <a:ext cx="656867" cy="231992"/>
          </a:xfrm>
          <a:prstGeom prst="roundRect">
            <a:avLst>
              <a:gd name="adj" fmla="val 50000"/>
            </a:avLst>
          </a:prstGeom>
          <a:solidFill>
            <a:srgbClr val="C7DAF2"/>
          </a:solidFill>
          <a:ln w="317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74254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defRPr/>
            </a:pPr>
            <a:r>
              <a:rPr lang="nb-NO" sz="7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Les mer</a:t>
            </a:r>
          </a:p>
        </p:txBody>
      </p:sp>
      <p:sp>
        <p:nvSpPr>
          <p:cNvPr id="53" name="Rektangel: avrundede hjørner 192">
            <a:hlinkClick r:id="" action="ppaction://noaction"/>
            <a:extLst>
              <a:ext uri="{FF2B5EF4-FFF2-40B4-BE49-F238E27FC236}">
                <a16:creationId xmlns:a16="http://schemas.microsoft.com/office/drawing/2014/main" id="{38C699D7-EFEB-49E3-4E91-29ED61409C85}"/>
              </a:ext>
            </a:extLst>
          </p:cNvPr>
          <p:cNvSpPr/>
          <p:nvPr/>
        </p:nvSpPr>
        <p:spPr>
          <a:xfrm>
            <a:off x="2434728" y="1378140"/>
            <a:ext cx="659455" cy="231992"/>
          </a:xfrm>
          <a:prstGeom prst="roundRect">
            <a:avLst>
              <a:gd name="adj" fmla="val 50000"/>
            </a:avLst>
          </a:prstGeom>
          <a:solidFill>
            <a:srgbClr val="C7DAF2"/>
          </a:solidFill>
          <a:ln w="317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74254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defRPr/>
            </a:pPr>
            <a:r>
              <a:rPr lang="nb-NO" sz="7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Les mer</a:t>
            </a:r>
          </a:p>
        </p:txBody>
      </p:sp>
      <p:pic>
        <p:nvPicPr>
          <p:cNvPr id="56" name="Grafikk 55" descr="Cirkumfleks til høyre med heldekkende fyll">
            <a:extLst>
              <a:ext uri="{FF2B5EF4-FFF2-40B4-BE49-F238E27FC236}">
                <a16:creationId xmlns:a16="http://schemas.microsoft.com/office/drawing/2014/main" id="{09D6EB12-82D1-57CD-150E-C3AEFFE57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11288" y="1412920"/>
            <a:ext cx="168687" cy="16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42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724188-FAB5-3868-8BF2-BF748D449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og hvorfor Helhetlig tjenestemodell(HTM)?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A8DCD2-D459-F67F-E252-6E190437F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latin typeface="Work Sans"/>
              </a:rPr>
              <a:t>HTM gir oversikt over hvilke oppgaver som må løses når tjenester understøttes av teknologi</a:t>
            </a:r>
          </a:p>
          <a:p>
            <a:r>
              <a:rPr lang="nb-NO" dirty="0"/>
              <a:t>HTM er ikke et arbeid i seg selv, det er et verktøy</a:t>
            </a:r>
          </a:p>
          <a:p>
            <a:endParaRPr lang="nb-NO" dirty="0"/>
          </a:p>
          <a:p>
            <a:r>
              <a:rPr lang="nb-NO" dirty="0"/>
              <a:t>HTM gjør det enkelt å se at</a:t>
            </a:r>
          </a:p>
          <a:p>
            <a:pPr lvl="1"/>
            <a:r>
              <a:rPr lang="nb-NO" dirty="0"/>
              <a:t>tjenester med teknologi er sektorovergripende</a:t>
            </a:r>
          </a:p>
          <a:p>
            <a:pPr lvl="1"/>
            <a:r>
              <a:rPr lang="nb-NO" dirty="0"/>
              <a:t>hvem i min kommune gjør hva (Rolle, ikke person)</a:t>
            </a:r>
          </a:p>
          <a:p>
            <a:pPr lvl="1"/>
            <a:r>
              <a:rPr lang="nb-NO" dirty="0"/>
              <a:t>forenkler overgang fra prosjekt til drift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85737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9FF63AA-10E8-5D4B-2331-89627330BE88}"/>
              </a:ext>
            </a:extLst>
          </p:cNvPr>
          <p:cNvSpPr txBox="1">
            <a:spLocks/>
          </p:cNvSpPr>
          <p:nvPr/>
        </p:nvSpPr>
        <p:spPr>
          <a:xfrm>
            <a:off x="456814" y="1874943"/>
            <a:ext cx="11137088" cy="5247465"/>
          </a:xfrm>
          <a:prstGeom prst="rect">
            <a:avLst/>
          </a:prstGeom>
        </p:spPr>
        <p:txBody>
          <a:bodyPr vert="horz" wrap="square" lIns="0" tIns="0" rIns="0" bIns="0" numCol="1" rtlCol="0">
            <a:noAutofit/>
          </a:bodyPr>
          <a:lstStyle>
            <a:lvl1pPr marL="179982" indent="-179982" algn="l" defTabSz="91426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99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1pPr>
            <a:lvl2pPr marL="359964" indent="-179982" algn="l" defTabSz="91426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99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2pPr>
            <a:lvl3pPr marL="539946" indent="-179982" algn="l" defTabSz="91426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799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3pPr>
            <a:lvl4pPr marL="719928" indent="-179982" algn="l" defTabSz="91426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4pPr>
            <a:lvl5pPr marL="899910" indent="-179982" algn="l" defTabSz="91426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5pPr>
            <a:lvl6pPr marL="2514223" indent="-228565" algn="l" defTabSz="9142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54" indent="-228565" algn="l" defTabSz="9142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85" indent="-228565" algn="l" defTabSz="9142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17" indent="-228565" algn="l" defTabSz="9142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2115" marR="0" lvl="0" indent="-232115" algn="l" defTabSz="91426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itchFamily="2" charset="0"/>
              </a:rPr>
              <a:t>Kommunen bør peke ut én </a:t>
            </a:r>
            <a:r>
              <a:rPr kumimoji="0" lang="nb-NO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itchFamily="2" charset="0"/>
              </a:rPr>
              <a:t>tjenesteeier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itchFamily="2" charset="0"/>
              </a:rPr>
              <a:t> som har ansvar for den sektorovergripende tjenesten fra A til Å.</a:t>
            </a:r>
          </a:p>
          <a:p>
            <a:pPr marL="232115" marR="0" lvl="0" indent="-232115" algn="l" defTabSz="91426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itchFamily="2" charset="0"/>
              </a:rPr>
              <a:t>Tjenesteeieren har overordnet ansvar for tjenesten, og må tildeles myndighet til å godkjenne endringer i den. </a:t>
            </a:r>
          </a:p>
          <a:p>
            <a:pPr marL="232115" marR="0" lvl="0" indent="-232115" algn="l" defTabSz="91426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itchFamily="2" charset="0"/>
              </a:rPr>
              <a:t>Ansvaret innebærer «ansvar for alt»: Brukernære tjenester, systemer, utstyr og leverandører.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A60B63A-253C-85F0-BBC4-A7318B30D928}"/>
              </a:ext>
            </a:extLst>
          </p:cNvPr>
          <p:cNvSpPr txBox="1">
            <a:spLocks/>
          </p:cNvSpPr>
          <p:nvPr/>
        </p:nvSpPr>
        <p:spPr>
          <a:xfrm>
            <a:off x="354488" y="505496"/>
            <a:ext cx="10953498" cy="541310"/>
          </a:xfrm>
          <a:prstGeom prst="rect">
            <a:avLst/>
          </a:prstGeom>
        </p:spPr>
        <p:txBody>
          <a:bodyPr/>
          <a:lstStyle>
            <a:lvl1pPr marL="146235" indent="-146235" algn="l" defTabSz="74283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68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1pPr>
            <a:lvl2pPr marL="292471" indent="-146235" algn="l" defTabSz="74283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24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2pPr>
            <a:lvl3pPr marL="438706" indent="-146235" algn="l" defTabSz="74283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62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3pPr>
            <a:lvl4pPr marL="584942" indent="-146235" algn="l" defTabSz="74283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00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4pPr>
            <a:lvl5pPr marL="731177" indent="-146235" algn="l" defTabSz="74283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138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5pPr>
            <a:lvl6pPr marL="2042806" indent="-185709" algn="l" defTabSz="742839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225" indent="-185709" algn="l" defTabSz="742839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5644" indent="-185709" algn="l" defTabSz="742839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064" indent="-185709" algn="l" defTabSz="742839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428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Work Sans" pitchFamily="2" charset="0"/>
              </a:rPr>
              <a:t>Tjenesten krever én eier på toppen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6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1CD55C-4DA1-51C8-57ED-166BD9B2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Ansvarlig for arbeidet	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941641-7244-603A-857D-AEEEEDCCB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Hver kommune må ha 1 person som koordinerer arbeidet</a:t>
            </a:r>
          </a:p>
          <a:p>
            <a:r>
              <a:rPr lang="nb-NO" dirty="0"/>
              <a:t>Beslutningsmyndighet og mandat</a:t>
            </a:r>
          </a:p>
          <a:p>
            <a:r>
              <a:rPr lang="nb-NO" dirty="0"/>
              <a:t>Målrettet plan som er både ambisiøs og oppnåelig</a:t>
            </a:r>
          </a:p>
        </p:txBody>
      </p:sp>
    </p:spTree>
    <p:extLst>
      <p:ext uri="{BB962C8B-B14F-4D97-AF65-F5344CB8AC3E}">
        <p14:creationId xmlns:p14="http://schemas.microsoft.com/office/powerpoint/2010/main" val="1877105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3C81F5-D6FA-6C3A-82F1-856DC6F4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fra Oslo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E4F404-0EDA-0FCA-4C38-6C383EC12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8255"/>
            <a:ext cx="10515600" cy="3047000"/>
          </a:xfrm>
        </p:spPr>
        <p:txBody>
          <a:bodyPr/>
          <a:lstStyle/>
          <a:p>
            <a:r>
              <a:rPr lang="nb-NO" dirty="0">
                <a:hlinkClick r:id="rId2"/>
              </a:rPr>
              <a:t>https://oslo.extend.no/export/oslo/VFT/docs/doc_41799/index.html?f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6415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36FAB-D220-51CE-4064-18C4454EE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C8FEB52-E421-F27E-3F51-E21EE435F2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0" name="Rektangel: avrundede hjørner 219">
            <a:extLst>
              <a:ext uri="{FF2B5EF4-FFF2-40B4-BE49-F238E27FC236}">
                <a16:creationId xmlns:a16="http://schemas.microsoft.com/office/drawing/2014/main" id="{F86BC5D5-18BE-E8C9-9F3E-3A2C46234E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4879" y="2092277"/>
            <a:ext cx="11382241" cy="4720684"/>
          </a:xfrm>
          <a:prstGeom prst="roundRect">
            <a:avLst>
              <a:gd name="adj" fmla="val 4950"/>
            </a:avLst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9" name="Rektangel: avrundede hjørner 218">
            <a:extLst>
              <a:ext uri="{FF2B5EF4-FFF2-40B4-BE49-F238E27FC236}">
                <a16:creationId xmlns:a16="http://schemas.microsoft.com/office/drawing/2014/main" id="{BE911D12-65C4-99C4-AA1D-D681CA4373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2430" y="386144"/>
            <a:ext cx="11382241" cy="1543523"/>
          </a:xfrm>
          <a:prstGeom prst="roundRect">
            <a:avLst>
              <a:gd name="adj" fmla="val 12042"/>
            </a:avLst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9" name="Rektangel: avrundede hjørner 128">
            <a:hlinkClick r:id="rId3" action="ppaction://hlinksldjump"/>
            <a:extLst>
              <a:ext uri="{FF2B5EF4-FFF2-40B4-BE49-F238E27FC236}">
                <a16:creationId xmlns:a16="http://schemas.microsoft.com/office/drawing/2014/main" id="{DA8D8C8E-AA21-CA8C-6936-662DFC46F271}"/>
              </a:ext>
            </a:extLst>
          </p:cNvPr>
          <p:cNvSpPr/>
          <p:nvPr/>
        </p:nvSpPr>
        <p:spPr>
          <a:xfrm>
            <a:off x="644823" y="874035"/>
            <a:ext cx="2520000" cy="81112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Henvise, kartlegge</a:t>
            </a:r>
            <a:r>
              <a:rPr lang="nb-NO" sz="1000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nb-NO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og tildele</a:t>
            </a:r>
          </a:p>
        </p:txBody>
      </p:sp>
      <p:sp>
        <p:nvSpPr>
          <p:cNvPr id="130" name="Rektangel: avrundede hjørner 129">
            <a:hlinkClick r:id="" action="ppaction://noaction"/>
            <a:extLst>
              <a:ext uri="{FF2B5EF4-FFF2-40B4-BE49-F238E27FC236}">
                <a16:creationId xmlns:a16="http://schemas.microsoft.com/office/drawing/2014/main" id="{A6549D73-D714-83E9-78DE-59849F4AA350}"/>
              </a:ext>
            </a:extLst>
          </p:cNvPr>
          <p:cNvSpPr/>
          <p:nvPr/>
        </p:nvSpPr>
        <p:spPr>
          <a:xfrm>
            <a:off x="3324625" y="874035"/>
            <a:ext cx="2880000" cy="811121"/>
          </a:xfrm>
          <a:prstGeom prst="roundRect">
            <a:avLst/>
          </a:prstGeom>
          <a:solidFill>
            <a:srgbClr val="C6D9F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4254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</a:pPr>
            <a:r>
              <a:rPr lang="nb-NO" sz="1000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Gjøre tilpasninger, gi opplæring og installere</a:t>
            </a:r>
          </a:p>
        </p:txBody>
      </p:sp>
      <p:sp>
        <p:nvSpPr>
          <p:cNvPr id="131" name="Rektangel: avrundede hjørner 130">
            <a:extLst>
              <a:ext uri="{FF2B5EF4-FFF2-40B4-BE49-F238E27FC236}">
                <a16:creationId xmlns:a16="http://schemas.microsoft.com/office/drawing/2014/main" id="{06C8BD87-68BC-8B70-4724-7FC5573D89EA}"/>
              </a:ext>
            </a:extLst>
          </p:cNvPr>
          <p:cNvSpPr/>
          <p:nvPr/>
        </p:nvSpPr>
        <p:spPr>
          <a:xfrm>
            <a:off x="6364427" y="874035"/>
            <a:ext cx="2520000" cy="811121"/>
          </a:xfrm>
          <a:prstGeom prst="roundRect">
            <a:avLst/>
          </a:prstGeom>
          <a:solidFill>
            <a:srgbClr val="C6D9F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4254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</a:pPr>
            <a:r>
              <a:rPr lang="nb-NO" sz="1000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Ivareta respons og utrykning</a:t>
            </a:r>
          </a:p>
        </p:txBody>
      </p:sp>
      <p:sp>
        <p:nvSpPr>
          <p:cNvPr id="132" name="Rektangel: avrundede hjørner 131">
            <a:extLst>
              <a:ext uri="{FF2B5EF4-FFF2-40B4-BE49-F238E27FC236}">
                <a16:creationId xmlns:a16="http://schemas.microsoft.com/office/drawing/2014/main" id="{764C8FB3-561C-2EDE-CD8F-F3ADFAED1072}"/>
              </a:ext>
            </a:extLst>
          </p:cNvPr>
          <p:cNvSpPr/>
          <p:nvPr/>
        </p:nvSpPr>
        <p:spPr>
          <a:xfrm>
            <a:off x="9044229" y="874035"/>
            <a:ext cx="2520000" cy="811121"/>
          </a:xfrm>
          <a:prstGeom prst="roundRect">
            <a:avLst/>
          </a:prstGeom>
          <a:solidFill>
            <a:srgbClr val="C6D9F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4254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</a:pPr>
            <a:r>
              <a:rPr lang="nb-NO" sz="1000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Evaluere og videreføre, endre eller avslutte tjeneste</a:t>
            </a:r>
          </a:p>
          <a:p>
            <a:pPr defTabSz="74254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</a:pPr>
            <a:endParaRPr lang="nb-NO" sz="800" kern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79" name="Rett pilkobling 178">
            <a:extLst>
              <a:ext uri="{FF2B5EF4-FFF2-40B4-BE49-F238E27FC236}">
                <a16:creationId xmlns:a16="http://schemas.microsoft.com/office/drawing/2014/main" id="{800DCEF6-266C-78FB-9919-5BDA2A6674CB}"/>
              </a:ext>
            </a:extLst>
          </p:cNvPr>
          <p:cNvCxnSpPr>
            <a:cxnSpLocks/>
            <a:stCxn id="130" idx="3"/>
            <a:endCxn id="131" idx="1"/>
          </p:cNvCxnSpPr>
          <p:nvPr/>
        </p:nvCxnSpPr>
        <p:spPr>
          <a:xfrm>
            <a:off x="6204625" y="1279596"/>
            <a:ext cx="159802" cy="0"/>
          </a:xfrm>
          <a:prstGeom prst="straightConnector1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tailEnd type="arrow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Rett pilkobling 179">
            <a:extLst>
              <a:ext uri="{FF2B5EF4-FFF2-40B4-BE49-F238E27FC236}">
                <a16:creationId xmlns:a16="http://schemas.microsoft.com/office/drawing/2014/main" id="{93EFD1B2-03AA-C3AA-0E80-A8F2DBC77D58}"/>
              </a:ext>
            </a:extLst>
          </p:cNvPr>
          <p:cNvCxnSpPr>
            <a:cxnSpLocks/>
            <a:stCxn id="131" idx="3"/>
            <a:endCxn id="132" idx="1"/>
          </p:cNvCxnSpPr>
          <p:nvPr/>
        </p:nvCxnSpPr>
        <p:spPr>
          <a:xfrm>
            <a:off x="8884427" y="1279596"/>
            <a:ext cx="159802" cy="0"/>
          </a:xfrm>
          <a:prstGeom prst="straightConnector1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tailEnd type="arrow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Rett pilkobling 182">
            <a:extLst>
              <a:ext uri="{FF2B5EF4-FFF2-40B4-BE49-F238E27FC236}">
                <a16:creationId xmlns:a16="http://schemas.microsoft.com/office/drawing/2014/main" id="{5C97120A-7B2A-3234-270C-6AE0B4912142}"/>
              </a:ext>
            </a:extLst>
          </p:cNvPr>
          <p:cNvCxnSpPr>
            <a:cxnSpLocks/>
            <a:stCxn id="129" idx="3"/>
            <a:endCxn id="130" idx="1"/>
          </p:cNvCxnSpPr>
          <p:nvPr/>
        </p:nvCxnSpPr>
        <p:spPr>
          <a:xfrm>
            <a:off x="3164823" y="1279596"/>
            <a:ext cx="159802" cy="0"/>
          </a:xfrm>
          <a:prstGeom prst="straightConnector1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tailEnd type="arrow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ktangel: avrundede hjørner 192">
            <a:hlinkClick r:id="" action="ppaction://noaction"/>
            <a:extLst>
              <a:ext uri="{FF2B5EF4-FFF2-40B4-BE49-F238E27FC236}">
                <a16:creationId xmlns:a16="http://schemas.microsoft.com/office/drawing/2014/main" id="{F324E35C-CD9C-1580-EE63-75E00275E437}"/>
              </a:ext>
            </a:extLst>
          </p:cNvPr>
          <p:cNvSpPr/>
          <p:nvPr/>
        </p:nvSpPr>
        <p:spPr>
          <a:xfrm>
            <a:off x="5446683" y="1368796"/>
            <a:ext cx="656867" cy="231992"/>
          </a:xfrm>
          <a:prstGeom prst="roundRect">
            <a:avLst>
              <a:gd name="adj" fmla="val 50000"/>
            </a:avLst>
          </a:prstGeom>
          <a:solidFill>
            <a:srgbClr val="C7DAF2"/>
          </a:solidFill>
          <a:ln w="317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74254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defRPr/>
            </a:pPr>
            <a:r>
              <a:rPr lang="nb-NO" sz="7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Les mer</a:t>
            </a:r>
          </a:p>
        </p:txBody>
      </p:sp>
      <p:sp>
        <p:nvSpPr>
          <p:cNvPr id="128" name="Rektangel: avrundede hjørner 127">
            <a:extLst>
              <a:ext uri="{FF2B5EF4-FFF2-40B4-BE49-F238E27FC236}">
                <a16:creationId xmlns:a16="http://schemas.microsoft.com/office/drawing/2014/main" id="{7DA2394B-C2DC-8FB2-42F0-1D24E18A465D}"/>
              </a:ext>
            </a:extLst>
          </p:cNvPr>
          <p:cNvSpPr/>
          <p:nvPr/>
        </p:nvSpPr>
        <p:spPr>
          <a:xfrm>
            <a:off x="4678917" y="4019409"/>
            <a:ext cx="1260000" cy="936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0" lang="nb-NO" sz="1000" i="0" u="none" strike="noStrike" kern="0" cap="none" spc="0" normalizeH="0" baseline="0" noProof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Følge opp gevinster</a:t>
            </a:r>
          </a:p>
          <a:p>
            <a:endParaRPr lang="nb-NO" sz="10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48" name="Gruppe 47">
            <a:extLst>
              <a:ext uri="{FF2B5EF4-FFF2-40B4-BE49-F238E27FC236}">
                <a16:creationId xmlns:a16="http://schemas.microsoft.com/office/drawing/2014/main" id="{113DAEFE-1CE9-C820-5883-DF0BC0C1C306}"/>
              </a:ext>
            </a:extLst>
          </p:cNvPr>
          <p:cNvGrpSpPr/>
          <p:nvPr/>
        </p:nvGrpSpPr>
        <p:grpSpPr>
          <a:xfrm>
            <a:off x="6326516" y="2811201"/>
            <a:ext cx="1297911" cy="1019762"/>
            <a:chOff x="6326516" y="2811201"/>
            <a:chExt cx="1297911" cy="1019762"/>
          </a:xfrm>
        </p:grpSpPr>
        <p:sp>
          <p:nvSpPr>
            <p:cNvPr id="135" name="Rektangel: avrundede hjørner 134">
              <a:extLst>
                <a:ext uri="{FF2B5EF4-FFF2-40B4-BE49-F238E27FC236}">
                  <a16:creationId xmlns:a16="http://schemas.microsoft.com/office/drawing/2014/main" id="{1FCCC18B-CAF6-4A23-F231-D43B92FFF495}"/>
                </a:ext>
              </a:extLst>
            </p:cNvPr>
            <p:cNvSpPr/>
            <p:nvPr/>
          </p:nvSpPr>
          <p:spPr>
            <a:xfrm>
              <a:off x="6346678" y="2811201"/>
              <a:ext cx="1260000" cy="936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Håndtere support på systemer og utstyr</a:t>
              </a:r>
            </a:p>
            <a:p>
              <a:endParaRPr lang="nb-NO" sz="10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96" name="Rektangel: avrundede hjørner 195">
              <a:extLst>
                <a:ext uri="{FF2B5EF4-FFF2-40B4-BE49-F238E27FC236}">
                  <a16:creationId xmlns:a16="http://schemas.microsoft.com/office/drawing/2014/main" id="{E891F721-EBC2-54B9-92B5-0A3A54FEDF64}"/>
                </a:ext>
              </a:extLst>
            </p:cNvPr>
            <p:cNvSpPr/>
            <p:nvPr/>
          </p:nvSpPr>
          <p:spPr>
            <a:xfrm>
              <a:off x="6326516" y="3502511"/>
              <a:ext cx="1297911" cy="328452"/>
            </a:xfrm>
            <a:prstGeom prst="roundRect">
              <a:avLst>
                <a:gd name="adj" fmla="val 42792"/>
              </a:avLst>
            </a:prstGeom>
            <a:solidFill>
              <a:srgbClr val="FFD48F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endParaRPr lang="nb-NO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50" name="Gruppe 49">
            <a:extLst>
              <a:ext uri="{FF2B5EF4-FFF2-40B4-BE49-F238E27FC236}">
                <a16:creationId xmlns:a16="http://schemas.microsoft.com/office/drawing/2014/main" id="{44562544-01D1-1852-7A4F-36162CA97257}"/>
              </a:ext>
            </a:extLst>
          </p:cNvPr>
          <p:cNvGrpSpPr/>
          <p:nvPr/>
        </p:nvGrpSpPr>
        <p:grpSpPr>
          <a:xfrm>
            <a:off x="9031262" y="2799769"/>
            <a:ext cx="1278570" cy="1011486"/>
            <a:chOff x="9031262" y="2799769"/>
            <a:chExt cx="1278570" cy="1011486"/>
          </a:xfrm>
        </p:grpSpPr>
        <p:sp>
          <p:nvSpPr>
            <p:cNvPr id="137" name="Rektangel: avrundede hjørner 136">
              <a:extLst>
                <a:ext uri="{FF2B5EF4-FFF2-40B4-BE49-F238E27FC236}">
                  <a16:creationId xmlns:a16="http://schemas.microsoft.com/office/drawing/2014/main" id="{EBBB1796-29EA-ADB1-0D2D-B45F237F6277}"/>
                </a:ext>
              </a:extLst>
            </p:cNvPr>
            <p:cNvSpPr/>
            <p:nvPr/>
          </p:nvSpPr>
          <p:spPr>
            <a:xfrm>
              <a:off x="9049832" y="2799769"/>
              <a:ext cx="1260000" cy="936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Drifte systemer, plattformer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og infrastruktur </a:t>
              </a:r>
            </a:p>
            <a:p>
              <a:endParaRPr lang="nb-NO" sz="10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98" name="Rektangel: avrundede hjørner 197">
              <a:extLst>
                <a:ext uri="{FF2B5EF4-FFF2-40B4-BE49-F238E27FC236}">
                  <a16:creationId xmlns:a16="http://schemas.microsoft.com/office/drawing/2014/main" id="{2715988D-B5C8-586E-9108-55A2E9D3C830}"/>
                </a:ext>
              </a:extLst>
            </p:cNvPr>
            <p:cNvSpPr/>
            <p:nvPr/>
          </p:nvSpPr>
          <p:spPr>
            <a:xfrm>
              <a:off x="9031262" y="3482803"/>
              <a:ext cx="1271390" cy="328452"/>
            </a:xfrm>
            <a:prstGeom prst="roundRect">
              <a:avLst>
                <a:gd name="adj" fmla="val 42792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lang="nb-NO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endParaRPr>
            </a:p>
          </p:txBody>
        </p:sp>
      </p:grpSp>
      <p:grpSp>
        <p:nvGrpSpPr>
          <p:cNvPr id="51" name="Gruppe 50">
            <a:extLst>
              <a:ext uri="{FF2B5EF4-FFF2-40B4-BE49-F238E27FC236}">
                <a16:creationId xmlns:a16="http://schemas.microsoft.com/office/drawing/2014/main" id="{BD80CA78-9F97-3E23-0BF4-1E71FC887F54}"/>
              </a:ext>
            </a:extLst>
          </p:cNvPr>
          <p:cNvGrpSpPr/>
          <p:nvPr/>
        </p:nvGrpSpPr>
        <p:grpSpPr>
          <a:xfrm>
            <a:off x="10351006" y="2798432"/>
            <a:ext cx="1271389" cy="1007056"/>
            <a:chOff x="10351006" y="2798432"/>
            <a:chExt cx="1271389" cy="1007056"/>
          </a:xfrm>
        </p:grpSpPr>
        <p:sp>
          <p:nvSpPr>
            <p:cNvPr id="138" name="Rektangel: avrundede hjørner 137">
              <a:extLst>
                <a:ext uri="{FF2B5EF4-FFF2-40B4-BE49-F238E27FC236}">
                  <a16:creationId xmlns:a16="http://schemas.microsoft.com/office/drawing/2014/main" id="{C9C6EBC9-0617-033D-0A32-C0FAC9B85CF9}"/>
                </a:ext>
              </a:extLst>
            </p:cNvPr>
            <p:cNvSpPr/>
            <p:nvPr/>
          </p:nvSpPr>
          <p:spPr>
            <a:xfrm>
              <a:off x="10359216" y="2798432"/>
              <a:ext cx="1260000" cy="936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Drifte rolle- og tilgangsstyring</a:t>
              </a:r>
            </a:p>
            <a:p>
              <a:endParaRPr lang="nb-NO" sz="10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99" name="Rektangel: avrundede hjørner 198">
              <a:extLst>
                <a:ext uri="{FF2B5EF4-FFF2-40B4-BE49-F238E27FC236}">
                  <a16:creationId xmlns:a16="http://schemas.microsoft.com/office/drawing/2014/main" id="{1CC894B6-CB65-79BC-04C5-EF456C523CB5}"/>
                </a:ext>
              </a:extLst>
            </p:cNvPr>
            <p:cNvSpPr/>
            <p:nvPr/>
          </p:nvSpPr>
          <p:spPr>
            <a:xfrm>
              <a:off x="10351006" y="3477036"/>
              <a:ext cx="1271389" cy="328452"/>
            </a:xfrm>
            <a:prstGeom prst="roundRect">
              <a:avLst>
                <a:gd name="adj" fmla="val 42792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endParaRPr lang="nb-NO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42" name="Gruppe 41">
            <a:extLst>
              <a:ext uri="{FF2B5EF4-FFF2-40B4-BE49-F238E27FC236}">
                <a16:creationId xmlns:a16="http://schemas.microsoft.com/office/drawing/2014/main" id="{3EE72EFF-1FAD-9FF1-B702-63CE20409DBA}"/>
              </a:ext>
            </a:extLst>
          </p:cNvPr>
          <p:cNvGrpSpPr/>
          <p:nvPr/>
        </p:nvGrpSpPr>
        <p:grpSpPr>
          <a:xfrm>
            <a:off x="629524" y="2814748"/>
            <a:ext cx="1297911" cy="1027536"/>
            <a:chOff x="629524" y="2814748"/>
            <a:chExt cx="1297911" cy="1027536"/>
          </a:xfrm>
        </p:grpSpPr>
        <p:sp>
          <p:nvSpPr>
            <p:cNvPr id="96" name="Rektangel: avrundede hjørner 95">
              <a:extLst>
                <a:ext uri="{FF2B5EF4-FFF2-40B4-BE49-F238E27FC236}">
                  <a16:creationId xmlns:a16="http://schemas.microsoft.com/office/drawing/2014/main" id="{E4414786-3152-2A95-8499-56B6CD15D22B}"/>
                </a:ext>
              </a:extLst>
            </p:cNvPr>
            <p:cNvSpPr/>
            <p:nvPr/>
          </p:nvSpPr>
          <p:spPr>
            <a:xfrm>
              <a:off x="656152" y="2814748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Arial"/>
                </a:rPr>
                <a:t>Gjennomføre kommunikasjons-tiltak</a:t>
              </a:r>
            </a:p>
            <a:p>
              <a:endParaRPr lang="nb-NO" sz="10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00" name="Rektangel: avrundede hjørner 199">
              <a:extLst>
                <a:ext uri="{FF2B5EF4-FFF2-40B4-BE49-F238E27FC236}">
                  <a16:creationId xmlns:a16="http://schemas.microsoft.com/office/drawing/2014/main" id="{C7FF4568-D79C-3BCC-39F5-479A9ACCF8AB}"/>
                </a:ext>
              </a:extLst>
            </p:cNvPr>
            <p:cNvSpPr/>
            <p:nvPr/>
          </p:nvSpPr>
          <p:spPr>
            <a:xfrm>
              <a:off x="629524" y="3513832"/>
              <a:ext cx="1297911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endParaRPr lang="nb-NO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44A39712-DCE7-759B-913B-14B9310F3F32}"/>
              </a:ext>
            </a:extLst>
          </p:cNvPr>
          <p:cNvGrpSpPr/>
          <p:nvPr/>
        </p:nvGrpSpPr>
        <p:grpSpPr>
          <a:xfrm>
            <a:off x="1977009" y="2813411"/>
            <a:ext cx="1286627" cy="1028873"/>
            <a:chOff x="1977009" y="2813411"/>
            <a:chExt cx="1286627" cy="1028873"/>
          </a:xfrm>
        </p:grpSpPr>
        <p:sp>
          <p:nvSpPr>
            <p:cNvPr id="97" name="Rektangel: avrundede hjørner 96">
              <a:extLst>
                <a:ext uri="{FF2B5EF4-FFF2-40B4-BE49-F238E27FC236}">
                  <a16:creationId xmlns:a16="http://schemas.microsoft.com/office/drawing/2014/main" id="{331CCEDC-06C2-A8C9-767A-60360A3B4486}"/>
                </a:ext>
              </a:extLst>
            </p:cNvPr>
            <p:cNvSpPr/>
            <p:nvPr/>
          </p:nvSpPr>
          <p:spPr>
            <a:xfrm>
              <a:off x="2003636" y="2813411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Arial"/>
                </a:rPr>
                <a:t>Lede</a:t>
              </a:r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Arial"/>
                </a:rPr>
                <a:t> og gjennomføre 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Arial"/>
                </a:rPr>
                <a:t>opplæring for ansatte </a:t>
              </a:r>
            </a:p>
          </p:txBody>
        </p:sp>
        <p:sp>
          <p:nvSpPr>
            <p:cNvPr id="201" name="Rektangel: avrundede hjørner 200">
              <a:extLst>
                <a:ext uri="{FF2B5EF4-FFF2-40B4-BE49-F238E27FC236}">
                  <a16:creationId xmlns:a16="http://schemas.microsoft.com/office/drawing/2014/main" id="{D8A7A282-4D7E-8F2D-565D-C77779C9F0AF}"/>
                </a:ext>
              </a:extLst>
            </p:cNvPr>
            <p:cNvSpPr/>
            <p:nvPr/>
          </p:nvSpPr>
          <p:spPr>
            <a:xfrm>
              <a:off x="1977009" y="3499943"/>
              <a:ext cx="1280162" cy="342341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endParaRPr lang="nb-NO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AF9D6FFE-4616-AC36-43D5-5F7EED6AE102}"/>
              </a:ext>
            </a:extLst>
          </p:cNvPr>
          <p:cNvGrpSpPr/>
          <p:nvPr/>
        </p:nvGrpSpPr>
        <p:grpSpPr>
          <a:xfrm>
            <a:off x="3303495" y="2813411"/>
            <a:ext cx="1288575" cy="1038000"/>
            <a:chOff x="3303495" y="2813411"/>
            <a:chExt cx="1288575" cy="1038000"/>
          </a:xfrm>
        </p:grpSpPr>
        <p:sp>
          <p:nvSpPr>
            <p:cNvPr id="98" name="Rektangel: avrundede hjørner 97">
              <a:extLst>
                <a:ext uri="{FF2B5EF4-FFF2-40B4-BE49-F238E27FC236}">
                  <a16:creationId xmlns:a16="http://schemas.microsoft.com/office/drawing/2014/main" id="{DBA17B46-BC07-F671-7A63-A9426CB43212}"/>
                </a:ext>
              </a:extLst>
            </p:cNvPr>
            <p:cNvSpPr/>
            <p:nvPr/>
          </p:nvSpPr>
          <p:spPr>
            <a:xfrm>
              <a:off x="3332070" y="2813411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Arial"/>
                </a:rPr>
                <a:t>Vedlikeholde tildelingskriterier</a:t>
              </a:r>
              <a:endParaRPr kumimoji="0" lang="nb-NO" sz="1000" i="0" u="none" strike="noStrike" kern="0" cap="none" spc="0" normalizeH="0" baseline="0" noProof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endParaRPr>
            </a:p>
            <a:p>
              <a:endParaRPr lang="nb-NO" sz="10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02" name="Rektangel: avrundede hjørner 201">
              <a:extLst>
                <a:ext uri="{FF2B5EF4-FFF2-40B4-BE49-F238E27FC236}">
                  <a16:creationId xmlns:a16="http://schemas.microsoft.com/office/drawing/2014/main" id="{CC99D743-21DF-C23F-874C-475A149901D0}"/>
                </a:ext>
              </a:extLst>
            </p:cNvPr>
            <p:cNvSpPr/>
            <p:nvPr/>
          </p:nvSpPr>
          <p:spPr>
            <a:xfrm>
              <a:off x="3303495" y="3522959"/>
              <a:ext cx="1282110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endParaRPr lang="nb-NO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47" name="Gruppe 46">
            <a:extLst>
              <a:ext uri="{FF2B5EF4-FFF2-40B4-BE49-F238E27FC236}">
                <a16:creationId xmlns:a16="http://schemas.microsoft.com/office/drawing/2014/main" id="{C542BFE1-00D2-ED95-E475-49578B1E9B0F}"/>
              </a:ext>
            </a:extLst>
          </p:cNvPr>
          <p:cNvGrpSpPr/>
          <p:nvPr/>
        </p:nvGrpSpPr>
        <p:grpSpPr>
          <a:xfrm>
            <a:off x="4668999" y="2813411"/>
            <a:ext cx="1280080" cy="1042034"/>
            <a:chOff x="4668999" y="2813411"/>
            <a:chExt cx="1280080" cy="1042034"/>
          </a:xfrm>
        </p:grpSpPr>
        <p:sp>
          <p:nvSpPr>
            <p:cNvPr id="99" name="Rektangel: avrundede hjørner 98">
              <a:extLst>
                <a:ext uri="{FF2B5EF4-FFF2-40B4-BE49-F238E27FC236}">
                  <a16:creationId xmlns:a16="http://schemas.microsoft.com/office/drawing/2014/main" id="{76499A8C-4777-2A5C-2D41-E0FEEACE5FB3}"/>
                </a:ext>
              </a:extLst>
            </p:cNvPr>
            <p:cNvSpPr/>
            <p:nvPr/>
          </p:nvSpPr>
          <p:spPr>
            <a:xfrm>
              <a:off x="4689079" y="2813411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Arial"/>
                </a:rPr>
                <a:t>Forvalte rutiner for behandling av person-opplysninger</a:t>
              </a:r>
            </a:p>
            <a:p>
              <a:endParaRPr lang="nb-NO" sz="10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03" name="Rektangel: avrundede hjørner 202">
              <a:extLst>
                <a:ext uri="{FF2B5EF4-FFF2-40B4-BE49-F238E27FC236}">
                  <a16:creationId xmlns:a16="http://schemas.microsoft.com/office/drawing/2014/main" id="{47AD3DDA-750F-9054-DF1C-8A9CB1957F8E}"/>
                </a:ext>
              </a:extLst>
            </p:cNvPr>
            <p:cNvSpPr/>
            <p:nvPr/>
          </p:nvSpPr>
          <p:spPr>
            <a:xfrm>
              <a:off x="4668999" y="3526993"/>
              <a:ext cx="1275801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endParaRPr lang="nb-NO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39" name="Gruppe 38">
            <a:extLst>
              <a:ext uri="{FF2B5EF4-FFF2-40B4-BE49-F238E27FC236}">
                <a16:creationId xmlns:a16="http://schemas.microsoft.com/office/drawing/2014/main" id="{51117673-53CB-FF04-EB90-44A8607D7D44}"/>
              </a:ext>
            </a:extLst>
          </p:cNvPr>
          <p:cNvGrpSpPr/>
          <p:nvPr/>
        </p:nvGrpSpPr>
        <p:grpSpPr>
          <a:xfrm>
            <a:off x="636286" y="4020746"/>
            <a:ext cx="1297911" cy="1020092"/>
            <a:chOff x="636286" y="4020746"/>
            <a:chExt cx="1297911" cy="1020092"/>
          </a:xfrm>
        </p:grpSpPr>
        <p:sp>
          <p:nvSpPr>
            <p:cNvPr id="125" name="Rektangel: avrundede hjørner 124">
              <a:extLst>
                <a:ext uri="{FF2B5EF4-FFF2-40B4-BE49-F238E27FC236}">
                  <a16:creationId xmlns:a16="http://schemas.microsoft.com/office/drawing/2014/main" id="{98939037-B8EB-8B86-D6FC-CFB7298A5DFF}"/>
                </a:ext>
              </a:extLst>
            </p:cNvPr>
            <p:cNvSpPr/>
            <p:nvPr/>
          </p:nvSpPr>
          <p:spPr>
            <a:xfrm>
              <a:off x="645990" y="4020746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Avklare tjenestens behov og implementere nye løsninger</a:t>
              </a:r>
            </a:p>
          </p:txBody>
        </p:sp>
        <p:sp>
          <p:nvSpPr>
            <p:cNvPr id="204" name="Rektangel: avrundede hjørner 203">
              <a:extLst>
                <a:ext uri="{FF2B5EF4-FFF2-40B4-BE49-F238E27FC236}">
                  <a16:creationId xmlns:a16="http://schemas.microsoft.com/office/drawing/2014/main" id="{4ABA76B8-C817-E530-A117-B6A7C538B3FC}"/>
                </a:ext>
              </a:extLst>
            </p:cNvPr>
            <p:cNvSpPr/>
            <p:nvPr/>
          </p:nvSpPr>
          <p:spPr>
            <a:xfrm>
              <a:off x="636286" y="4712386"/>
              <a:ext cx="1297911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endParaRPr lang="nb-NO" sz="800" ker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40" name="Gruppe 39">
            <a:extLst>
              <a:ext uri="{FF2B5EF4-FFF2-40B4-BE49-F238E27FC236}">
                <a16:creationId xmlns:a16="http://schemas.microsoft.com/office/drawing/2014/main" id="{F090D9F6-D79B-C69A-A1A1-329305F2D407}"/>
              </a:ext>
            </a:extLst>
          </p:cNvPr>
          <p:cNvGrpSpPr/>
          <p:nvPr/>
        </p:nvGrpSpPr>
        <p:grpSpPr>
          <a:xfrm>
            <a:off x="1992532" y="4019409"/>
            <a:ext cx="1260942" cy="1011929"/>
            <a:chOff x="1992532" y="4019409"/>
            <a:chExt cx="1260942" cy="1011929"/>
          </a:xfrm>
        </p:grpSpPr>
        <p:sp>
          <p:nvSpPr>
            <p:cNvPr id="126" name="Rektangel: avrundede hjørner 125">
              <a:extLst>
                <a:ext uri="{FF2B5EF4-FFF2-40B4-BE49-F238E27FC236}">
                  <a16:creationId xmlns:a16="http://schemas.microsoft.com/office/drawing/2014/main" id="{EEBAE869-A141-D25C-A097-8942291CE053}"/>
                </a:ext>
              </a:extLst>
            </p:cNvPr>
            <p:cNvSpPr/>
            <p:nvPr/>
          </p:nvSpPr>
          <p:spPr>
            <a:xfrm>
              <a:off x="1993474" y="4019409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Endre på tjenesteforløp og rutiner</a:t>
              </a:r>
            </a:p>
            <a:p>
              <a:endParaRPr lang="nb-NO" sz="10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05" name="Rektangel: avrundede hjørner 204">
              <a:extLst>
                <a:ext uri="{FF2B5EF4-FFF2-40B4-BE49-F238E27FC236}">
                  <a16:creationId xmlns:a16="http://schemas.microsoft.com/office/drawing/2014/main" id="{B45F14F4-9CD1-C602-4592-786904678029}"/>
                </a:ext>
              </a:extLst>
            </p:cNvPr>
            <p:cNvSpPr/>
            <p:nvPr/>
          </p:nvSpPr>
          <p:spPr>
            <a:xfrm>
              <a:off x="1992532" y="4702886"/>
              <a:ext cx="1260942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endParaRPr lang="nb-NO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41" name="Gruppe 40">
            <a:extLst>
              <a:ext uri="{FF2B5EF4-FFF2-40B4-BE49-F238E27FC236}">
                <a16:creationId xmlns:a16="http://schemas.microsoft.com/office/drawing/2014/main" id="{7C40D2CA-0BCD-D0DC-31A7-13C6FF88880D}"/>
              </a:ext>
            </a:extLst>
          </p:cNvPr>
          <p:cNvGrpSpPr/>
          <p:nvPr/>
        </p:nvGrpSpPr>
        <p:grpSpPr>
          <a:xfrm>
            <a:off x="3319960" y="4019409"/>
            <a:ext cx="1284058" cy="1011929"/>
            <a:chOff x="3319960" y="4019409"/>
            <a:chExt cx="1284058" cy="1011929"/>
          </a:xfrm>
        </p:grpSpPr>
        <p:sp>
          <p:nvSpPr>
            <p:cNvPr id="127" name="Rektangel: avrundede hjørner 126">
              <a:extLst>
                <a:ext uri="{FF2B5EF4-FFF2-40B4-BE49-F238E27FC236}">
                  <a16:creationId xmlns:a16="http://schemas.microsoft.com/office/drawing/2014/main" id="{F72CF771-19EF-6371-8FC6-3FF3B28772BF}"/>
                </a:ext>
              </a:extLst>
            </p:cNvPr>
            <p:cNvSpPr/>
            <p:nvPr/>
          </p:nvSpPr>
          <p:spPr>
            <a:xfrm>
              <a:off x="3321908" y="4019409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Vurdere risiko </a:t>
              </a:r>
              <a:b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og planlegge beredskap</a:t>
              </a:r>
            </a:p>
            <a:p>
              <a:endParaRPr lang="nb-NO" sz="10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06" name="Rektangel: avrundede hjørner 205">
              <a:extLst>
                <a:ext uri="{FF2B5EF4-FFF2-40B4-BE49-F238E27FC236}">
                  <a16:creationId xmlns:a16="http://schemas.microsoft.com/office/drawing/2014/main" id="{067E0B76-658E-26F0-C432-50C67D3A9D70}"/>
                </a:ext>
              </a:extLst>
            </p:cNvPr>
            <p:cNvSpPr/>
            <p:nvPr/>
          </p:nvSpPr>
          <p:spPr>
            <a:xfrm>
              <a:off x="3319960" y="4702886"/>
              <a:ext cx="1284058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endParaRPr lang="nb-NO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sp>
        <p:nvSpPr>
          <p:cNvPr id="207" name="Rektangel: avrundede hjørner 206">
            <a:extLst>
              <a:ext uri="{FF2B5EF4-FFF2-40B4-BE49-F238E27FC236}">
                <a16:creationId xmlns:a16="http://schemas.microsoft.com/office/drawing/2014/main" id="{1C04B838-E34E-FD44-C6E3-16BDA1586661}"/>
              </a:ext>
            </a:extLst>
          </p:cNvPr>
          <p:cNvSpPr/>
          <p:nvPr/>
        </p:nvSpPr>
        <p:spPr>
          <a:xfrm>
            <a:off x="4678917" y="4693759"/>
            <a:ext cx="1260000" cy="328452"/>
          </a:xfrm>
          <a:prstGeom prst="roundRect">
            <a:avLst>
              <a:gd name="adj" fmla="val 42792"/>
            </a:avLst>
          </a:prstGeom>
          <a:solidFill>
            <a:srgbClr val="BED39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defTabSz="74254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defRPr/>
            </a:pPr>
            <a:endParaRPr lang="nb-NO" sz="8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  <p:grpSp>
        <p:nvGrpSpPr>
          <p:cNvPr id="38" name="Gruppe 37">
            <a:extLst>
              <a:ext uri="{FF2B5EF4-FFF2-40B4-BE49-F238E27FC236}">
                <a16:creationId xmlns:a16="http://schemas.microsoft.com/office/drawing/2014/main" id="{B29ED6BF-7A15-4A32-8EA9-6096588D5E3D}"/>
              </a:ext>
            </a:extLst>
          </p:cNvPr>
          <p:cNvGrpSpPr/>
          <p:nvPr/>
        </p:nvGrpSpPr>
        <p:grpSpPr>
          <a:xfrm>
            <a:off x="636002" y="5176838"/>
            <a:ext cx="1261948" cy="1060220"/>
            <a:chOff x="636002" y="5176838"/>
            <a:chExt cx="1261948" cy="1060220"/>
          </a:xfrm>
        </p:grpSpPr>
        <p:sp>
          <p:nvSpPr>
            <p:cNvPr id="133" name="Rektangel: avrundede hjørner 132">
              <a:extLst>
                <a:ext uri="{FF2B5EF4-FFF2-40B4-BE49-F238E27FC236}">
                  <a16:creationId xmlns:a16="http://schemas.microsoft.com/office/drawing/2014/main" id="{326584E8-4C82-2CC4-D0DB-9274735A32D4}"/>
                </a:ext>
              </a:extLst>
            </p:cNvPr>
            <p:cNvSpPr/>
            <p:nvPr/>
          </p:nvSpPr>
          <p:spPr>
            <a:xfrm>
              <a:off x="636002" y="5176838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Budsjettere</a:t>
              </a:r>
            </a:p>
            <a:p>
              <a:endParaRPr lang="nb-NO" sz="10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08" name="Rektangel: avrundede hjørner 207">
              <a:extLst>
                <a:ext uri="{FF2B5EF4-FFF2-40B4-BE49-F238E27FC236}">
                  <a16:creationId xmlns:a16="http://schemas.microsoft.com/office/drawing/2014/main" id="{D9938F60-6588-FC6A-BCDD-E2FCDE28E030}"/>
                </a:ext>
              </a:extLst>
            </p:cNvPr>
            <p:cNvSpPr/>
            <p:nvPr/>
          </p:nvSpPr>
          <p:spPr>
            <a:xfrm>
              <a:off x="637950" y="5908606"/>
              <a:ext cx="1260000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endParaRPr lang="nb-NO" sz="800" kern="0">
                <a:solidFill>
                  <a:srgbClr val="000000"/>
                </a:solidFill>
                <a:latin typeface="Roboto"/>
                <a:ea typeface="Roboto"/>
                <a:cs typeface="Roboto"/>
              </a:endParaRPr>
            </a:p>
          </p:txBody>
        </p:sp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99B04F0B-717F-4384-24DA-93ABDCACDC46}"/>
              </a:ext>
            </a:extLst>
          </p:cNvPr>
          <p:cNvGrpSpPr/>
          <p:nvPr/>
        </p:nvGrpSpPr>
        <p:grpSpPr>
          <a:xfrm>
            <a:off x="1958025" y="5164423"/>
            <a:ext cx="1305485" cy="1055969"/>
            <a:chOff x="1958025" y="5164423"/>
            <a:chExt cx="1305485" cy="1055969"/>
          </a:xfrm>
        </p:grpSpPr>
        <p:sp>
          <p:nvSpPr>
            <p:cNvPr id="134" name="Rektangel: avrundede hjørner 133">
              <a:extLst>
                <a:ext uri="{FF2B5EF4-FFF2-40B4-BE49-F238E27FC236}">
                  <a16:creationId xmlns:a16="http://schemas.microsoft.com/office/drawing/2014/main" id="{72F65EA7-BA6F-97A1-D576-DF14F724B52C}"/>
                </a:ext>
              </a:extLst>
            </p:cNvPr>
            <p:cNvSpPr/>
            <p:nvPr/>
          </p:nvSpPr>
          <p:spPr>
            <a:xfrm>
              <a:off x="2003510" y="5164423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Administrere</a:t>
              </a:r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 system- og utstyrs-porteføljen</a:t>
              </a:r>
            </a:p>
            <a:p>
              <a:endParaRPr lang="nb-NO" sz="10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09" name="Rektangel: avrundede hjørner 208">
              <a:extLst>
                <a:ext uri="{FF2B5EF4-FFF2-40B4-BE49-F238E27FC236}">
                  <a16:creationId xmlns:a16="http://schemas.microsoft.com/office/drawing/2014/main" id="{88E623EE-F6F3-D363-A8EB-A2745F96A58C}"/>
                </a:ext>
              </a:extLst>
            </p:cNvPr>
            <p:cNvSpPr/>
            <p:nvPr/>
          </p:nvSpPr>
          <p:spPr>
            <a:xfrm>
              <a:off x="1958025" y="5891940"/>
              <a:ext cx="1304879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endParaRPr lang="nb-NO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C2BF326E-F7D6-C190-828F-5B850C6A6980}"/>
              </a:ext>
            </a:extLst>
          </p:cNvPr>
          <p:cNvGrpSpPr/>
          <p:nvPr/>
        </p:nvGrpSpPr>
        <p:grpSpPr>
          <a:xfrm>
            <a:off x="6311783" y="4320342"/>
            <a:ext cx="1297911" cy="1047146"/>
            <a:chOff x="6336771" y="4321339"/>
            <a:chExt cx="1297911" cy="1047146"/>
          </a:xfrm>
        </p:grpSpPr>
        <p:sp>
          <p:nvSpPr>
            <p:cNvPr id="141" name="Rektangel: avrundede hjørner 140">
              <a:extLst>
                <a:ext uri="{FF2B5EF4-FFF2-40B4-BE49-F238E27FC236}">
                  <a16:creationId xmlns:a16="http://schemas.microsoft.com/office/drawing/2014/main" id="{C3D86253-47CD-7DC3-4EE6-7AA2BA455F5F}"/>
                </a:ext>
              </a:extLst>
            </p:cNvPr>
            <p:cNvSpPr/>
            <p:nvPr/>
          </p:nvSpPr>
          <p:spPr>
            <a:xfrm>
              <a:off x="6343797" y="4321339"/>
              <a:ext cx="1260000" cy="936000"/>
            </a:xfrm>
            <a:prstGeom prst="roundRect">
              <a:avLst/>
            </a:prstGeom>
            <a:solidFill>
              <a:srgbClr val="C4C9EE"/>
            </a:solidFill>
            <a:ln>
              <a:solidFill>
                <a:srgbClr val="C4C9E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Planlegge tekniske endringer og vedlikehold</a:t>
              </a:r>
            </a:p>
            <a:p>
              <a:endParaRPr lang="nb-NO" sz="10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0" name="Rektangel: avrundede hjørner 209">
              <a:extLst>
                <a:ext uri="{FF2B5EF4-FFF2-40B4-BE49-F238E27FC236}">
                  <a16:creationId xmlns:a16="http://schemas.microsoft.com/office/drawing/2014/main" id="{E0CCA707-8D38-D51D-CDD2-8455550CEABC}"/>
                </a:ext>
              </a:extLst>
            </p:cNvPr>
            <p:cNvSpPr/>
            <p:nvPr/>
          </p:nvSpPr>
          <p:spPr>
            <a:xfrm>
              <a:off x="6336771" y="5040033"/>
              <a:ext cx="1297911" cy="328452"/>
            </a:xfrm>
            <a:prstGeom prst="roundRect">
              <a:avLst>
                <a:gd name="adj" fmla="val 42792"/>
              </a:avLst>
            </a:prstGeom>
            <a:solidFill>
              <a:srgbClr val="9AA3E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endParaRPr lang="nb-NO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9AF0D3F5-720E-5837-159E-18C0782E0E24}"/>
              </a:ext>
            </a:extLst>
          </p:cNvPr>
          <p:cNvGrpSpPr/>
          <p:nvPr/>
        </p:nvGrpSpPr>
        <p:grpSpPr>
          <a:xfrm>
            <a:off x="6327817" y="5815605"/>
            <a:ext cx="1295030" cy="936000"/>
            <a:chOff x="6327817" y="5815605"/>
            <a:chExt cx="1295030" cy="936000"/>
          </a:xfrm>
        </p:grpSpPr>
        <p:sp>
          <p:nvSpPr>
            <p:cNvPr id="145" name="Rektangel: avrundede hjørner 144">
              <a:extLst>
                <a:ext uri="{FF2B5EF4-FFF2-40B4-BE49-F238E27FC236}">
                  <a16:creationId xmlns:a16="http://schemas.microsoft.com/office/drawing/2014/main" id="{282E12EE-1694-9B80-3838-1E197E533E14}"/>
                </a:ext>
              </a:extLst>
            </p:cNvPr>
            <p:cNvSpPr/>
            <p:nvPr/>
          </p:nvSpPr>
          <p:spPr>
            <a:xfrm>
              <a:off x="6346678" y="5815605"/>
              <a:ext cx="1260000" cy="9360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Gjennomføre anskaffelser og avrop på avtaler</a:t>
              </a:r>
            </a:p>
            <a:p>
              <a:endParaRPr lang="nb-NO" sz="10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4" name="Rektangel: avrundede hjørner 213">
              <a:extLst>
                <a:ext uri="{FF2B5EF4-FFF2-40B4-BE49-F238E27FC236}">
                  <a16:creationId xmlns:a16="http://schemas.microsoft.com/office/drawing/2014/main" id="{C61E472D-EAF4-3F15-0375-8223AF13F8FD}"/>
                </a:ext>
              </a:extLst>
            </p:cNvPr>
            <p:cNvSpPr/>
            <p:nvPr/>
          </p:nvSpPr>
          <p:spPr>
            <a:xfrm>
              <a:off x="6327817" y="6405340"/>
              <a:ext cx="1295030" cy="328452"/>
            </a:xfrm>
            <a:prstGeom prst="roundRect">
              <a:avLst>
                <a:gd name="adj" fmla="val 42792"/>
              </a:avLst>
            </a:prstGeom>
            <a:solidFill>
              <a:srgbClr val="6ABAD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endParaRPr lang="nb-NO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sp>
        <p:nvSpPr>
          <p:cNvPr id="223" name="TekstSylinder 222">
            <a:extLst>
              <a:ext uri="{FF2B5EF4-FFF2-40B4-BE49-F238E27FC236}">
                <a16:creationId xmlns:a16="http://schemas.microsoft.com/office/drawing/2014/main" id="{E75C6785-910B-BD2D-CF8E-F29F1962A3FE}"/>
              </a:ext>
            </a:extLst>
          </p:cNvPr>
          <p:cNvSpPr txBox="1"/>
          <p:nvPr/>
        </p:nvSpPr>
        <p:spPr>
          <a:xfrm>
            <a:off x="4581908" y="2034825"/>
            <a:ext cx="92023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b-NO" sz="1400" b="1" u="none" strike="noStrike" kern="0" cap="none" spc="0" normalizeH="0" baseline="0" noProof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Løpende kommunale oppgaver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549E74E-EB90-879C-6290-4D466A8A743A}"/>
              </a:ext>
            </a:extLst>
          </p:cNvPr>
          <p:cNvSpPr txBox="1"/>
          <p:nvPr/>
        </p:nvSpPr>
        <p:spPr>
          <a:xfrm>
            <a:off x="424580" y="45039"/>
            <a:ext cx="184731" cy="36920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nb-NO" b="1">
              <a:solidFill>
                <a:schemeClr val="bg1"/>
              </a:solidFill>
            </a:endParaRPr>
          </a:p>
        </p:txBody>
      </p: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18E6DA69-9786-34C0-4C3D-670BD985C9EE}"/>
              </a:ext>
            </a:extLst>
          </p:cNvPr>
          <p:cNvGrpSpPr/>
          <p:nvPr/>
        </p:nvGrpSpPr>
        <p:grpSpPr>
          <a:xfrm>
            <a:off x="7663242" y="2809864"/>
            <a:ext cx="1279229" cy="1001391"/>
            <a:chOff x="7663242" y="2809864"/>
            <a:chExt cx="1279229" cy="1001391"/>
          </a:xfrm>
        </p:grpSpPr>
        <p:sp>
          <p:nvSpPr>
            <p:cNvPr id="136" name="Rektangel: avrundede hjørner 135">
              <a:extLst>
                <a:ext uri="{FF2B5EF4-FFF2-40B4-BE49-F238E27FC236}">
                  <a16:creationId xmlns:a16="http://schemas.microsoft.com/office/drawing/2014/main" id="{CB78B0FF-1A99-2439-D3DF-190B8C32A0B3}"/>
                </a:ext>
              </a:extLst>
            </p:cNvPr>
            <p:cNvSpPr/>
            <p:nvPr/>
          </p:nvSpPr>
          <p:spPr>
            <a:xfrm>
              <a:off x="7675112" y="2809864"/>
              <a:ext cx="1260000" cy="936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Drifte utstyrslager og ivareta logistikk</a:t>
              </a:r>
            </a:p>
            <a:p>
              <a:endParaRPr lang="nb-NO" sz="10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" name="Rektangel: avrundede hjørner 3">
              <a:extLst>
                <a:ext uri="{FF2B5EF4-FFF2-40B4-BE49-F238E27FC236}">
                  <a16:creationId xmlns:a16="http://schemas.microsoft.com/office/drawing/2014/main" id="{0743F819-6628-0741-1D2C-5F939FB51D4C}"/>
                </a:ext>
              </a:extLst>
            </p:cNvPr>
            <p:cNvSpPr/>
            <p:nvPr/>
          </p:nvSpPr>
          <p:spPr>
            <a:xfrm>
              <a:off x="7663242" y="3482803"/>
              <a:ext cx="1279229" cy="328452"/>
            </a:xfrm>
            <a:prstGeom prst="roundRect">
              <a:avLst>
                <a:gd name="adj" fmla="val 42792"/>
              </a:avLst>
            </a:prstGeom>
            <a:solidFill>
              <a:srgbClr val="FFD48F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endParaRPr lang="nb-NO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C6D2E32A-9F60-D53E-5047-321688CCBB69}"/>
              </a:ext>
            </a:extLst>
          </p:cNvPr>
          <p:cNvGrpSpPr/>
          <p:nvPr/>
        </p:nvGrpSpPr>
        <p:grpSpPr>
          <a:xfrm>
            <a:off x="7691281" y="5814268"/>
            <a:ext cx="1262881" cy="936000"/>
            <a:chOff x="7691281" y="5814268"/>
            <a:chExt cx="1262881" cy="936000"/>
          </a:xfrm>
        </p:grpSpPr>
        <p:sp>
          <p:nvSpPr>
            <p:cNvPr id="146" name="Rektangel: avrundede hjørner 145">
              <a:extLst>
                <a:ext uri="{FF2B5EF4-FFF2-40B4-BE49-F238E27FC236}">
                  <a16:creationId xmlns:a16="http://schemas.microsoft.com/office/drawing/2014/main" id="{D5CB634A-E8B5-0205-277B-15C5A7BF83E8}"/>
                </a:ext>
              </a:extLst>
            </p:cNvPr>
            <p:cNvSpPr/>
            <p:nvPr/>
          </p:nvSpPr>
          <p:spPr>
            <a:xfrm>
              <a:off x="7694162" y="5814268"/>
              <a:ext cx="1260000" cy="9360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Forvalte og følge opp avtaler</a:t>
              </a:r>
            </a:p>
            <a:p>
              <a:endParaRPr lang="nb-NO" sz="10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" name="Rektangel: avrundede hjørner 13">
              <a:extLst>
                <a:ext uri="{FF2B5EF4-FFF2-40B4-BE49-F238E27FC236}">
                  <a16:creationId xmlns:a16="http://schemas.microsoft.com/office/drawing/2014/main" id="{CD3F7668-DE74-D0A0-870B-D28901C2BD59}"/>
                </a:ext>
              </a:extLst>
            </p:cNvPr>
            <p:cNvSpPr/>
            <p:nvPr/>
          </p:nvSpPr>
          <p:spPr>
            <a:xfrm>
              <a:off x="7691281" y="6411661"/>
              <a:ext cx="1251190" cy="328452"/>
            </a:xfrm>
            <a:prstGeom prst="roundRect">
              <a:avLst>
                <a:gd name="adj" fmla="val 42792"/>
              </a:avLst>
            </a:prstGeom>
            <a:solidFill>
              <a:srgbClr val="6ABAD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endParaRPr lang="nb-NO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B1BCBEC9-FDDF-B7B5-EC55-805E5091A122}"/>
              </a:ext>
            </a:extLst>
          </p:cNvPr>
          <p:cNvGrpSpPr/>
          <p:nvPr/>
        </p:nvGrpSpPr>
        <p:grpSpPr>
          <a:xfrm>
            <a:off x="7672231" y="4320002"/>
            <a:ext cx="1276687" cy="1055185"/>
            <a:chOff x="7672231" y="4320002"/>
            <a:chExt cx="1276687" cy="1055185"/>
          </a:xfrm>
        </p:grpSpPr>
        <p:sp>
          <p:nvSpPr>
            <p:cNvPr id="142" name="Rektangel: avrundede hjørner 141">
              <a:extLst>
                <a:ext uri="{FF2B5EF4-FFF2-40B4-BE49-F238E27FC236}">
                  <a16:creationId xmlns:a16="http://schemas.microsoft.com/office/drawing/2014/main" id="{D0D62821-34EF-1461-E058-5EA243CA24FD}"/>
                </a:ext>
              </a:extLst>
            </p:cNvPr>
            <p:cNvSpPr/>
            <p:nvPr/>
          </p:nvSpPr>
          <p:spPr>
            <a:xfrm>
              <a:off x="7672231" y="4320002"/>
              <a:ext cx="1260000" cy="936000"/>
            </a:xfrm>
            <a:prstGeom prst="roundRect">
              <a:avLst/>
            </a:prstGeom>
            <a:solidFill>
              <a:srgbClr val="C4C9EE"/>
            </a:solidFill>
            <a:ln>
              <a:solidFill>
                <a:srgbClr val="C4C9E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Styre oppgraderinger og konfigurasjoner</a:t>
              </a:r>
            </a:p>
            <a:p>
              <a:endParaRPr lang="nb-NO" sz="10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5" name="Rektangel: avrundede hjørner 14">
              <a:extLst>
                <a:ext uri="{FF2B5EF4-FFF2-40B4-BE49-F238E27FC236}">
                  <a16:creationId xmlns:a16="http://schemas.microsoft.com/office/drawing/2014/main" id="{48E03A66-0203-1486-1D81-B449B4E8979F}"/>
                </a:ext>
              </a:extLst>
            </p:cNvPr>
            <p:cNvSpPr/>
            <p:nvPr/>
          </p:nvSpPr>
          <p:spPr>
            <a:xfrm>
              <a:off x="7672879" y="5046735"/>
              <a:ext cx="1276039" cy="328452"/>
            </a:xfrm>
            <a:prstGeom prst="roundRect">
              <a:avLst>
                <a:gd name="adj" fmla="val 42792"/>
              </a:avLst>
            </a:prstGeom>
            <a:solidFill>
              <a:srgbClr val="9AA3E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endParaRPr lang="nb-NO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C5CD3E7-7C0A-0A0D-2DF6-7DAA48CF611D}"/>
              </a:ext>
            </a:extLst>
          </p:cNvPr>
          <p:cNvGrpSpPr/>
          <p:nvPr/>
        </p:nvGrpSpPr>
        <p:grpSpPr>
          <a:xfrm>
            <a:off x="9008150" y="4312303"/>
            <a:ext cx="1284798" cy="1055185"/>
            <a:chOff x="9000665" y="4320002"/>
            <a:chExt cx="1284798" cy="1055185"/>
          </a:xfrm>
        </p:grpSpPr>
        <p:sp>
          <p:nvSpPr>
            <p:cNvPr id="143" name="Rektangel: avrundede hjørner 142">
              <a:extLst>
                <a:ext uri="{FF2B5EF4-FFF2-40B4-BE49-F238E27FC236}">
                  <a16:creationId xmlns:a16="http://schemas.microsoft.com/office/drawing/2014/main" id="{789C2737-1EFE-597B-5DC6-E96CE27CD9D5}"/>
                </a:ext>
              </a:extLst>
            </p:cNvPr>
            <p:cNvSpPr/>
            <p:nvPr/>
          </p:nvSpPr>
          <p:spPr>
            <a:xfrm>
              <a:off x="9000665" y="4320002"/>
              <a:ext cx="1260000" cy="936000"/>
            </a:xfrm>
            <a:prstGeom prst="roundRect">
              <a:avLst/>
            </a:prstGeom>
            <a:solidFill>
              <a:srgbClr val="C4C9EE"/>
            </a:solidFill>
            <a:ln>
              <a:solidFill>
                <a:srgbClr val="C4C9E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Teste nye løsninger  </a:t>
              </a:r>
            </a:p>
            <a:p>
              <a:endParaRPr lang="nb-NO" sz="10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6" name="Rektangel: avrundede hjørner 15">
              <a:extLst>
                <a:ext uri="{FF2B5EF4-FFF2-40B4-BE49-F238E27FC236}">
                  <a16:creationId xmlns:a16="http://schemas.microsoft.com/office/drawing/2014/main" id="{A925E0D4-7534-0194-DF0D-98DF11814090}"/>
                </a:ext>
              </a:extLst>
            </p:cNvPr>
            <p:cNvSpPr/>
            <p:nvPr/>
          </p:nvSpPr>
          <p:spPr>
            <a:xfrm>
              <a:off x="9009424" y="5046735"/>
              <a:ext cx="1276039" cy="328452"/>
            </a:xfrm>
            <a:prstGeom prst="roundRect">
              <a:avLst>
                <a:gd name="adj" fmla="val 42792"/>
              </a:avLst>
            </a:prstGeom>
            <a:solidFill>
              <a:srgbClr val="9AA3E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endParaRPr lang="nb-NO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3446E268-6388-2619-FBFD-9F7647E97E8B}"/>
              </a:ext>
            </a:extLst>
          </p:cNvPr>
          <p:cNvGrpSpPr/>
          <p:nvPr/>
        </p:nvGrpSpPr>
        <p:grpSpPr>
          <a:xfrm>
            <a:off x="10340728" y="4320002"/>
            <a:ext cx="1276039" cy="1037192"/>
            <a:chOff x="10340728" y="4320002"/>
            <a:chExt cx="1276039" cy="1037192"/>
          </a:xfrm>
        </p:grpSpPr>
        <p:sp>
          <p:nvSpPr>
            <p:cNvPr id="144" name="Rektangel: avrundede hjørner 143">
              <a:extLst>
                <a:ext uri="{FF2B5EF4-FFF2-40B4-BE49-F238E27FC236}">
                  <a16:creationId xmlns:a16="http://schemas.microsoft.com/office/drawing/2014/main" id="{D57EEDC9-0E98-C1DB-871E-DA2A821CA0C6}"/>
                </a:ext>
              </a:extLst>
            </p:cNvPr>
            <p:cNvSpPr/>
            <p:nvPr/>
          </p:nvSpPr>
          <p:spPr>
            <a:xfrm>
              <a:off x="10348149" y="4320002"/>
              <a:ext cx="1260000" cy="936000"/>
            </a:xfrm>
            <a:prstGeom prst="roundRect">
              <a:avLst/>
            </a:prstGeom>
            <a:solidFill>
              <a:srgbClr val="C4C9EE"/>
            </a:solidFill>
            <a:ln>
              <a:solidFill>
                <a:srgbClr val="C4C9E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Oppdatere teknisk dokumentasjon</a:t>
              </a:r>
            </a:p>
            <a:p>
              <a:endParaRPr lang="nb-NO" sz="10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7" name="Rektangel: avrundede hjørner 16">
              <a:extLst>
                <a:ext uri="{FF2B5EF4-FFF2-40B4-BE49-F238E27FC236}">
                  <a16:creationId xmlns:a16="http://schemas.microsoft.com/office/drawing/2014/main" id="{AA85C34F-AC0E-4666-59F4-ECD54C0CE041}"/>
                </a:ext>
              </a:extLst>
            </p:cNvPr>
            <p:cNvSpPr/>
            <p:nvPr/>
          </p:nvSpPr>
          <p:spPr>
            <a:xfrm>
              <a:off x="10340728" y="5028742"/>
              <a:ext cx="1276039" cy="328452"/>
            </a:xfrm>
            <a:prstGeom prst="roundRect">
              <a:avLst>
                <a:gd name="adj" fmla="val 42792"/>
              </a:avLst>
            </a:prstGeom>
            <a:solidFill>
              <a:srgbClr val="9AA3E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endParaRPr lang="nb-NO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6F729466-1DE8-2315-97D2-D1D228B34C6C}"/>
              </a:ext>
            </a:extLst>
          </p:cNvPr>
          <p:cNvSpPr txBox="1"/>
          <p:nvPr/>
        </p:nvSpPr>
        <p:spPr>
          <a:xfrm>
            <a:off x="424580" y="-19820"/>
            <a:ext cx="11362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Helhetlig tjenestemodell 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E7A09C65-E70D-1BEA-B3C1-54690865FBB3}"/>
              </a:ext>
            </a:extLst>
          </p:cNvPr>
          <p:cNvGrpSpPr/>
          <p:nvPr/>
        </p:nvGrpSpPr>
        <p:grpSpPr>
          <a:xfrm>
            <a:off x="639239" y="2399250"/>
            <a:ext cx="5309750" cy="346442"/>
            <a:chOff x="639239" y="2399250"/>
            <a:chExt cx="5309750" cy="346442"/>
          </a:xfrm>
        </p:grpSpPr>
        <p:sp>
          <p:nvSpPr>
            <p:cNvPr id="28" name="Rektangel: avrundede hjørner 27">
              <a:extLst>
                <a:ext uri="{FF2B5EF4-FFF2-40B4-BE49-F238E27FC236}">
                  <a16:creationId xmlns:a16="http://schemas.microsoft.com/office/drawing/2014/main" id="{DAA1E375-B2F8-16FF-E9B0-AD5E65984F2C}"/>
                </a:ext>
              </a:extLst>
            </p:cNvPr>
            <p:cNvSpPr/>
            <p:nvPr/>
          </p:nvSpPr>
          <p:spPr>
            <a:xfrm>
              <a:off x="639239" y="2399250"/>
              <a:ext cx="5309750" cy="3464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TekstSylinder 94">
              <a:extLst>
                <a:ext uri="{FF2B5EF4-FFF2-40B4-BE49-F238E27FC236}">
                  <a16:creationId xmlns:a16="http://schemas.microsoft.com/office/drawing/2014/main" id="{29AF3AD7-8431-21AD-158D-03CCDAF94C1E}"/>
                </a:ext>
              </a:extLst>
            </p:cNvPr>
            <p:cNvSpPr txBox="1"/>
            <p:nvPr/>
          </p:nvSpPr>
          <p:spPr>
            <a:xfrm>
              <a:off x="696345" y="2411303"/>
              <a:ext cx="420812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nb-NO"/>
              </a:defPPr>
              <a:lvl1pPr>
                <a:defRPr kumimoji="0" sz="1600" b="1" i="0" u="none" strike="noStrike" kern="0" cap="none" spc="0" normalizeH="0" baseline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defRPr>
              </a:lvl1pPr>
            </a:lstStyle>
            <a:p>
              <a:r>
                <a:rPr lang="nb-NO" sz="1400"/>
                <a:t>Vedlikehold og videreutvikling av tjenesten</a:t>
              </a:r>
            </a:p>
          </p:txBody>
        </p:sp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BB454170-97DF-6CF8-4FD1-7B3C5B704CEA}"/>
              </a:ext>
            </a:extLst>
          </p:cNvPr>
          <p:cNvGrpSpPr/>
          <p:nvPr/>
        </p:nvGrpSpPr>
        <p:grpSpPr>
          <a:xfrm>
            <a:off x="6335061" y="2405857"/>
            <a:ext cx="2607410" cy="347604"/>
            <a:chOff x="6335061" y="2405857"/>
            <a:chExt cx="2607410" cy="347604"/>
          </a:xfrm>
        </p:grpSpPr>
        <p:sp>
          <p:nvSpPr>
            <p:cNvPr id="29" name="Rektangel: avrundede hjørner 28">
              <a:extLst>
                <a:ext uri="{FF2B5EF4-FFF2-40B4-BE49-F238E27FC236}">
                  <a16:creationId xmlns:a16="http://schemas.microsoft.com/office/drawing/2014/main" id="{C8D2582D-1BA9-9BA9-75B7-BD5B1B494A35}"/>
                </a:ext>
              </a:extLst>
            </p:cNvPr>
            <p:cNvSpPr/>
            <p:nvPr/>
          </p:nvSpPr>
          <p:spPr>
            <a:xfrm>
              <a:off x="6351099" y="2405857"/>
              <a:ext cx="2591372" cy="3476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TekstSylinder 107">
              <a:extLst>
                <a:ext uri="{FF2B5EF4-FFF2-40B4-BE49-F238E27FC236}">
                  <a16:creationId xmlns:a16="http://schemas.microsoft.com/office/drawing/2014/main" id="{D5BD749F-1D46-0402-55FA-2548674C2F65}"/>
                </a:ext>
              </a:extLst>
            </p:cNvPr>
            <p:cNvSpPr txBox="1"/>
            <p:nvPr/>
          </p:nvSpPr>
          <p:spPr>
            <a:xfrm>
              <a:off x="6335061" y="2425368"/>
              <a:ext cx="253067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nb-NO"/>
              </a:defPPr>
              <a:lvl1pPr>
                <a:defRPr kumimoji="0" sz="1600" b="1" i="0" u="none" strike="noStrike" kern="0" cap="none" spc="0" normalizeH="0" baseline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defRPr>
              </a:lvl1pPr>
            </a:lstStyle>
            <a:p>
              <a:pPr marL="0" marR="0" lvl="0" indent="0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r>
                <a:rPr kumimoji="0" lang="nb-NO" sz="14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Support, lager og utstyr </a:t>
              </a:r>
            </a:p>
          </p:txBody>
        </p:sp>
      </p:grp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D73F9BDD-D68A-0328-430A-FA798F5D6CBE}"/>
              </a:ext>
            </a:extLst>
          </p:cNvPr>
          <p:cNvGrpSpPr/>
          <p:nvPr/>
        </p:nvGrpSpPr>
        <p:grpSpPr>
          <a:xfrm>
            <a:off x="9000665" y="2405857"/>
            <a:ext cx="2616102" cy="357042"/>
            <a:chOff x="9000665" y="2405857"/>
            <a:chExt cx="2616102" cy="357042"/>
          </a:xfrm>
        </p:grpSpPr>
        <p:sp>
          <p:nvSpPr>
            <p:cNvPr id="30" name="Rektangel: avrundede hjørner 29">
              <a:extLst>
                <a:ext uri="{FF2B5EF4-FFF2-40B4-BE49-F238E27FC236}">
                  <a16:creationId xmlns:a16="http://schemas.microsoft.com/office/drawing/2014/main" id="{A646DC53-A5B6-9003-8F4D-0528073FEB05}"/>
                </a:ext>
              </a:extLst>
            </p:cNvPr>
            <p:cNvSpPr/>
            <p:nvPr/>
          </p:nvSpPr>
          <p:spPr>
            <a:xfrm>
              <a:off x="9025395" y="2416457"/>
              <a:ext cx="2591372" cy="3464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A8FDC231-614D-8323-508F-C3C40FA6AF9B}"/>
                </a:ext>
              </a:extLst>
            </p:cNvPr>
            <p:cNvSpPr txBox="1"/>
            <p:nvPr/>
          </p:nvSpPr>
          <p:spPr>
            <a:xfrm>
              <a:off x="9000665" y="2405857"/>
              <a:ext cx="253067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nb-NO"/>
              </a:defPPr>
              <a:lvl1pPr>
                <a:defRPr kumimoji="0" sz="1600" b="1" i="0" u="none" strike="noStrike" kern="0" cap="none" spc="0" normalizeH="0" baseline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defRPr>
              </a:lvl1pPr>
            </a:lstStyle>
            <a:p>
              <a:pPr marL="0" marR="0" lvl="0" indent="0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r>
                <a:rPr kumimoji="0" lang="nb-NO" sz="14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IT-drift</a:t>
              </a:r>
            </a:p>
          </p:txBody>
        </p:sp>
      </p:grpSp>
      <p:sp>
        <p:nvSpPr>
          <p:cNvPr id="32" name="Rektangel: avrundede hjørner 31">
            <a:extLst>
              <a:ext uri="{FF2B5EF4-FFF2-40B4-BE49-F238E27FC236}">
                <a16:creationId xmlns:a16="http://schemas.microsoft.com/office/drawing/2014/main" id="{ABEC2286-2437-ACCB-CC40-611EA8DCC90E}"/>
              </a:ext>
            </a:extLst>
          </p:cNvPr>
          <p:cNvSpPr/>
          <p:nvPr/>
        </p:nvSpPr>
        <p:spPr>
          <a:xfrm>
            <a:off x="6327216" y="3921707"/>
            <a:ext cx="5289551" cy="34644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7" name="TekstSylinder 116">
            <a:extLst>
              <a:ext uri="{FF2B5EF4-FFF2-40B4-BE49-F238E27FC236}">
                <a16:creationId xmlns:a16="http://schemas.microsoft.com/office/drawing/2014/main" id="{A8D8195A-66F6-80E7-DD8A-731136C02B18}"/>
              </a:ext>
            </a:extLst>
          </p:cNvPr>
          <p:cNvSpPr txBox="1"/>
          <p:nvPr/>
        </p:nvSpPr>
        <p:spPr>
          <a:xfrm>
            <a:off x="6335061" y="3933828"/>
            <a:ext cx="50862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nb-NO"/>
            </a:defPPr>
            <a:lvl1pPr marR="0" lvl="0" indent="0" defTabSz="742545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nb-NO" sz="1400">
                <a:latin typeface="Roboto" panose="02000000000000000000" pitchFamily="2" charset="0"/>
                <a:ea typeface="Roboto" panose="02000000000000000000" pitchFamily="2" charset="0"/>
              </a:rPr>
              <a:t>Oppgraderinger og vedlikehold på løsninger</a:t>
            </a:r>
          </a:p>
        </p:txBody>
      </p:sp>
      <p:sp>
        <p:nvSpPr>
          <p:cNvPr id="33" name="Rektangel: avrundede hjørner 32">
            <a:extLst>
              <a:ext uri="{FF2B5EF4-FFF2-40B4-BE49-F238E27FC236}">
                <a16:creationId xmlns:a16="http://schemas.microsoft.com/office/drawing/2014/main" id="{5A4CAE3A-F08F-B3F7-18D4-4DEDBA017DC4}"/>
              </a:ext>
            </a:extLst>
          </p:cNvPr>
          <p:cNvSpPr/>
          <p:nvPr/>
        </p:nvSpPr>
        <p:spPr>
          <a:xfrm>
            <a:off x="6336315" y="5457018"/>
            <a:ext cx="2854583" cy="34644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2" name="TekstSylinder 121">
            <a:extLst>
              <a:ext uri="{FF2B5EF4-FFF2-40B4-BE49-F238E27FC236}">
                <a16:creationId xmlns:a16="http://schemas.microsoft.com/office/drawing/2014/main" id="{FC22D933-7270-D037-95C7-CC2B94F97AE0}"/>
              </a:ext>
            </a:extLst>
          </p:cNvPr>
          <p:cNvSpPr txBox="1"/>
          <p:nvPr/>
        </p:nvSpPr>
        <p:spPr>
          <a:xfrm>
            <a:off x="6303938" y="5460045"/>
            <a:ext cx="28869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nb-NO"/>
            </a:defPPr>
            <a:lvl1pPr marR="0" lvl="0" indent="0" defTabSz="742545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nb-NO" sz="1400">
                <a:latin typeface="Roboto" panose="02000000000000000000" pitchFamily="2" charset="0"/>
                <a:ea typeface="Roboto" panose="02000000000000000000" pitchFamily="2" charset="0"/>
              </a:rPr>
              <a:t>Anskaffelser og avtaleforvaltning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D783C056-F786-592D-D594-92DA6E0F3C20}"/>
              </a:ext>
            </a:extLst>
          </p:cNvPr>
          <p:cNvGrpSpPr/>
          <p:nvPr/>
        </p:nvGrpSpPr>
        <p:grpSpPr>
          <a:xfrm>
            <a:off x="644823" y="437385"/>
            <a:ext cx="10978625" cy="376402"/>
            <a:chOff x="644823" y="437385"/>
            <a:chExt cx="10978625" cy="376402"/>
          </a:xfrm>
        </p:grpSpPr>
        <p:sp>
          <p:nvSpPr>
            <p:cNvPr id="34" name="Rektangel: avrundede hjørner 33">
              <a:extLst>
                <a:ext uri="{FF2B5EF4-FFF2-40B4-BE49-F238E27FC236}">
                  <a16:creationId xmlns:a16="http://schemas.microsoft.com/office/drawing/2014/main" id="{F105D3D9-DC73-642A-3BE5-399EF806F5B6}"/>
                </a:ext>
              </a:extLst>
            </p:cNvPr>
            <p:cNvSpPr/>
            <p:nvPr/>
          </p:nvSpPr>
          <p:spPr>
            <a:xfrm>
              <a:off x="644823" y="467345"/>
              <a:ext cx="10978625" cy="3464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2" name="TekstSylinder 221">
              <a:extLst>
                <a:ext uri="{FF2B5EF4-FFF2-40B4-BE49-F238E27FC236}">
                  <a16:creationId xmlns:a16="http://schemas.microsoft.com/office/drawing/2014/main" id="{82BC9645-160D-2D24-524F-E21D55BFB850}"/>
                </a:ext>
              </a:extLst>
            </p:cNvPr>
            <p:cNvSpPr txBox="1"/>
            <p:nvPr/>
          </p:nvSpPr>
          <p:spPr>
            <a:xfrm>
              <a:off x="696345" y="437385"/>
              <a:ext cx="9202345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r>
                <a:rPr kumimoji="0" lang="nb-NO" sz="1400" b="1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Oppgaver for å gi teknologi til bruker, ivareta respons, utrykning og evaluering</a:t>
              </a:r>
            </a:p>
          </p:txBody>
        </p:sp>
      </p:grp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D66D1083-90BF-B5C0-936A-BC4314271E95}"/>
              </a:ext>
            </a:extLst>
          </p:cNvPr>
          <p:cNvCxnSpPr/>
          <p:nvPr/>
        </p:nvCxnSpPr>
        <p:spPr>
          <a:xfrm>
            <a:off x="11564229" y="1342035"/>
            <a:ext cx="89746" cy="0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9E3F565B-3282-B56F-41C0-9B86316CAE73}"/>
              </a:ext>
            </a:extLst>
          </p:cNvPr>
          <p:cNvCxnSpPr>
            <a:cxnSpLocks/>
          </p:cNvCxnSpPr>
          <p:nvPr/>
        </p:nvCxnSpPr>
        <p:spPr>
          <a:xfrm flipH="1">
            <a:off x="11650603" y="1342035"/>
            <a:ext cx="3372" cy="466457"/>
          </a:xfrm>
          <a:prstGeom prst="line">
            <a:avLst/>
          </a:prstGeom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FDF92AF5-EE7C-8257-03E1-46F9E34B5E37}"/>
              </a:ext>
            </a:extLst>
          </p:cNvPr>
          <p:cNvCxnSpPr>
            <a:cxnSpLocks/>
          </p:cNvCxnSpPr>
          <p:nvPr/>
        </p:nvCxnSpPr>
        <p:spPr>
          <a:xfrm flipH="1">
            <a:off x="1801045" y="1796782"/>
            <a:ext cx="9852930" cy="32007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pilkobling 22">
            <a:extLst>
              <a:ext uri="{FF2B5EF4-FFF2-40B4-BE49-F238E27FC236}">
                <a16:creationId xmlns:a16="http://schemas.microsoft.com/office/drawing/2014/main" id="{A20945F6-D0CF-907B-027B-67F86C6DD7B8}"/>
              </a:ext>
            </a:extLst>
          </p:cNvPr>
          <p:cNvCxnSpPr>
            <a:cxnSpLocks/>
          </p:cNvCxnSpPr>
          <p:nvPr/>
        </p:nvCxnSpPr>
        <p:spPr>
          <a:xfrm flipV="1">
            <a:off x="1801045" y="1694479"/>
            <a:ext cx="0" cy="139072"/>
          </a:xfrm>
          <a:prstGeom prst="straightConnector1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F3B650B4-8E55-F2F0-E737-D8627F8858BF}"/>
              </a:ext>
            </a:extLst>
          </p:cNvPr>
          <p:cNvGrpSpPr/>
          <p:nvPr/>
        </p:nvGrpSpPr>
        <p:grpSpPr>
          <a:xfrm>
            <a:off x="3326695" y="5165964"/>
            <a:ext cx="1304879" cy="1054428"/>
            <a:chOff x="3298767" y="5156334"/>
            <a:chExt cx="1304879" cy="1054428"/>
          </a:xfrm>
        </p:grpSpPr>
        <p:sp>
          <p:nvSpPr>
            <p:cNvPr id="5" name="Rektangel: avrundede hjørner 4">
              <a:extLst>
                <a:ext uri="{FF2B5EF4-FFF2-40B4-BE49-F238E27FC236}">
                  <a16:creationId xmlns:a16="http://schemas.microsoft.com/office/drawing/2014/main" id="{557ABFC2-AEF5-C2BC-7784-0137E1C98C0A}"/>
                </a:ext>
              </a:extLst>
            </p:cNvPr>
            <p:cNvSpPr/>
            <p:nvPr/>
          </p:nvSpPr>
          <p:spPr>
            <a:xfrm>
              <a:off x="3343646" y="5156334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0" lang="nb-NO" sz="10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rPr>
                <a:t>Samhandling</a:t>
              </a:r>
              <a:endParaRPr kumimoji="0" lang="nb-NO" sz="1000" i="0" u="none" strike="noStrike" kern="0" cap="none" spc="0" normalizeH="0" baseline="0" noProof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endParaRPr lang="nb-NO" sz="10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8" name="Rektangel: avrundede hjørner 7">
              <a:extLst>
                <a:ext uri="{FF2B5EF4-FFF2-40B4-BE49-F238E27FC236}">
                  <a16:creationId xmlns:a16="http://schemas.microsoft.com/office/drawing/2014/main" id="{CBA40219-3A71-BE2E-D5F4-BF4F3F4D1D6E}"/>
                </a:ext>
              </a:extLst>
            </p:cNvPr>
            <p:cNvSpPr/>
            <p:nvPr/>
          </p:nvSpPr>
          <p:spPr>
            <a:xfrm>
              <a:off x="3298767" y="5882310"/>
              <a:ext cx="1304879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endParaRPr lang="nb-NO" sz="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endParaRPr>
            </a:p>
          </p:txBody>
        </p:sp>
      </p:grpSp>
      <p:sp>
        <p:nvSpPr>
          <p:cNvPr id="18" name="Likebent trekant 17">
            <a:extLst>
              <a:ext uri="{FF2B5EF4-FFF2-40B4-BE49-F238E27FC236}">
                <a16:creationId xmlns:a16="http://schemas.microsoft.com/office/drawing/2014/main" id="{60077243-1D19-2A63-72C3-8FCAB6B862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2092" y="1921192"/>
            <a:ext cx="11026057" cy="184225"/>
          </a:xfrm>
          <a:prstGeom prst="triangle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A89D7FF4-E080-8E92-82D2-93A7893BBF0F}"/>
              </a:ext>
            </a:extLst>
          </p:cNvPr>
          <p:cNvGrpSpPr/>
          <p:nvPr/>
        </p:nvGrpSpPr>
        <p:grpSpPr>
          <a:xfrm>
            <a:off x="6303938" y="3931319"/>
            <a:ext cx="5289551" cy="346442"/>
            <a:chOff x="6303938" y="3931319"/>
            <a:chExt cx="5289551" cy="346442"/>
          </a:xfrm>
        </p:grpSpPr>
        <p:sp>
          <p:nvSpPr>
            <p:cNvPr id="19" name="Rektangel: avrundede hjørner 18">
              <a:extLst>
                <a:ext uri="{FF2B5EF4-FFF2-40B4-BE49-F238E27FC236}">
                  <a16:creationId xmlns:a16="http://schemas.microsoft.com/office/drawing/2014/main" id="{A53679F7-27FB-6EDC-68F2-988F5B7AB6CD}"/>
                </a:ext>
              </a:extLst>
            </p:cNvPr>
            <p:cNvSpPr/>
            <p:nvPr/>
          </p:nvSpPr>
          <p:spPr>
            <a:xfrm>
              <a:off x="6303938" y="3931319"/>
              <a:ext cx="5289551" cy="3464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TekstSylinder 19">
              <a:extLst>
                <a:ext uri="{FF2B5EF4-FFF2-40B4-BE49-F238E27FC236}">
                  <a16:creationId xmlns:a16="http://schemas.microsoft.com/office/drawing/2014/main" id="{54A939AC-B294-2634-9972-DCF10B67D430}"/>
                </a:ext>
              </a:extLst>
            </p:cNvPr>
            <p:cNvSpPr txBox="1"/>
            <p:nvPr/>
          </p:nvSpPr>
          <p:spPr>
            <a:xfrm>
              <a:off x="6311783" y="3943440"/>
              <a:ext cx="508625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nb-NO"/>
              </a:defPPr>
              <a:lvl1pPr marR="0" lvl="0" indent="0" defTabSz="742545" eaLnBrk="0" fontAlgn="base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 kumimoji="0" sz="1600" b="1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defRPr>
              </a:lvl1pPr>
            </a:lstStyle>
            <a:p>
              <a:r>
                <a:rPr lang="nb-NO" sz="1400">
                  <a:latin typeface="Roboto" panose="02000000000000000000" pitchFamily="2" charset="0"/>
                  <a:ea typeface="Roboto" panose="02000000000000000000" pitchFamily="2" charset="0"/>
                </a:rPr>
                <a:t>Oppgraderinger og vedlikehold av løsninger</a:t>
              </a:r>
            </a:p>
          </p:txBody>
        </p:sp>
      </p:grpSp>
      <p:sp>
        <p:nvSpPr>
          <p:cNvPr id="44" name="Rektangel: avrundede hjørner 192">
            <a:hlinkClick r:id="" action="ppaction://noaction"/>
            <a:extLst>
              <a:ext uri="{FF2B5EF4-FFF2-40B4-BE49-F238E27FC236}">
                <a16:creationId xmlns:a16="http://schemas.microsoft.com/office/drawing/2014/main" id="{69A225F0-A9D5-6C55-F0DD-C6744D73B200}"/>
              </a:ext>
            </a:extLst>
          </p:cNvPr>
          <p:cNvSpPr/>
          <p:nvPr/>
        </p:nvSpPr>
        <p:spPr>
          <a:xfrm>
            <a:off x="8156920" y="1374401"/>
            <a:ext cx="656867" cy="231992"/>
          </a:xfrm>
          <a:prstGeom prst="roundRect">
            <a:avLst>
              <a:gd name="adj" fmla="val 50000"/>
            </a:avLst>
          </a:prstGeom>
          <a:solidFill>
            <a:srgbClr val="C7DAF2"/>
          </a:solidFill>
          <a:ln w="317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74254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defRPr/>
            </a:pPr>
            <a:r>
              <a:rPr lang="nb-NO" sz="7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Les mer</a:t>
            </a:r>
          </a:p>
        </p:txBody>
      </p:sp>
      <p:sp>
        <p:nvSpPr>
          <p:cNvPr id="52" name="Rektangel: avrundede hjørner 192">
            <a:hlinkClick r:id="" action="ppaction://noaction"/>
            <a:extLst>
              <a:ext uri="{FF2B5EF4-FFF2-40B4-BE49-F238E27FC236}">
                <a16:creationId xmlns:a16="http://schemas.microsoft.com/office/drawing/2014/main" id="{3CF639F7-B2A7-ABE3-A3A0-6F2B322BAF0B}"/>
              </a:ext>
            </a:extLst>
          </p:cNvPr>
          <p:cNvSpPr/>
          <p:nvPr/>
        </p:nvSpPr>
        <p:spPr>
          <a:xfrm>
            <a:off x="10844691" y="1378140"/>
            <a:ext cx="656867" cy="231992"/>
          </a:xfrm>
          <a:prstGeom prst="roundRect">
            <a:avLst>
              <a:gd name="adj" fmla="val 50000"/>
            </a:avLst>
          </a:prstGeom>
          <a:solidFill>
            <a:srgbClr val="C7DAF2"/>
          </a:solidFill>
          <a:ln w="317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74254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defRPr/>
            </a:pPr>
            <a:r>
              <a:rPr lang="nb-NO" sz="7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Les mer</a:t>
            </a:r>
          </a:p>
        </p:txBody>
      </p:sp>
      <p:sp>
        <p:nvSpPr>
          <p:cNvPr id="53" name="Rektangel: avrundede hjørner 192">
            <a:hlinkClick r:id="" action="ppaction://noaction"/>
            <a:extLst>
              <a:ext uri="{FF2B5EF4-FFF2-40B4-BE49-F238E27FC236}">
                <a16:creationId xmlns:a16="http://schemas.microsoft.com/office/drawing/2014/main" id="{5941D023-81C0-ED51-E12E-439B35490D8D}"/>
              </a:ext>
            </a:extLst>
          </p:cNvPr>
          <p:cNvSpPr/>
          <p:nvPr/>
        </p:nvSpPr>
        <p:spPr>
          <a:xfrm>
            <a:off x="2434728" y="1378140"/>
            <a:ext cx="659455" cy="231992"/>
          </a:xfrm>
          <a:prstGeom prst="roundRect">
            <a:avLst>
              <a:gd name="adj" fmla="val 50000"/>
            </a:avLst>
          </a:prstGeom>
          <a:solidFill>
            <a:srgbClr val="C7DAF2"/>
          </a:solidFill>
          <a:ln w="317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74254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defRPr/>
            </a:pPr>
            <a:r>
              <a:rPr lang="nb-NO" sz="7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Les mer</a:t>
            </a:r>
          </a:p>
        </p:txBody>
      </p:sp>
      <p:pic>
        <p:nvPicPr>
          <p:cNvPr id="56" name="Grafikk 55" descr="Cirkumfleks til høyre med heldekkende fyll">
            <a:extLst>
              <a:ext uri="{FF2B5EF4-FFF2-40B4-BE49-F238E27FC236}">
                <a16:creationId xmlns:a16="http://schemas.microsoft.com/office/drawing/2014/main" id="{E4E22487-1772-43C8-59B8-792E90710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11288" y="1412920"/>
            <a:ext cx="168687" cy="16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11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670F4D-4288-4D1D-B1CD-9DB265124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605"/>
            <a:ext cx="10614561" cy="1230677"/>
          </a:xfrm>
        </p:spPr>
        <p:txBody>
          <a:bodyPr anchor="ctr">
            <a:normAutofit fontScale="90000"/>
          </a:bodyPr>
          <a:lstStyle/>
          <a:p>
            <a:pPr algn="ctr"/>
            <a:br>
              <a:rPr lang="nb-NO" sz="2100"/>
            </a:br>
            <a:br>
              <a:rPr lang="nb-NO" sz="2100"/>
            </a:br>
            <a:br>
              <a:rPr lang="nb-NO" sz="2100"/>
            </a:br>
            <a:r>
              <a:rPr lang="nb-NO" sz="3100"/>
              <a:t>Hvordan arbeide med innføring av </a:t>
            </a:r>
            <a:r>
              <a:rPr lang="nb-NO" sz="3100" err="1"/>
              <a:t>velferdsteknologi</a:t>
            </a:r>
            <a:r>
              <a:rPr lang="nb-NO" sz="3100"/>
              <a:t>?</a:t>
            </a:r>
            <a:br>
              <a:rPr lang="nb-NO" sz="3100">
                <a:cs typeface="Calibri"/>
              </a:rPr>
            </a:br>
            <a:r>
              <a:rPr lang="nb-NO" sz="3100">
                <a:cs typeface="Calibri"/>
              </a:rPr>
              <a:t>- Metode og erfaringer fra Harstad kommune</a:t>
            </a:r>
            <a:br>
              <a:rPr lang="nb-NO" sz="2100"/>
            </a:br>
            <a:r>
              <a:rPr lang="nb-NO" sz="2100"/>
              <a:t>					</a:t>
            </a:r>
            <a:br>
              <a:rPr lang="nb-NO" sz="2100"/>
            </a:br>
            <a:br>
              <a:rPr lang="nb-NO" sz="2100"/>
            </a:br>
            <a:endParaRPr lang="nb-NO" sz="2100">
              <a:cs typeface="Calibri" panose="020F0502020204030204"/>
            </a:endParaRPr>
          </a:p>
        </p:txBody>
      </p:sp>
      <p:pic>
        <p:nvPicPr>
          <p:cNvPr id="5" name="Bilde 1" descr="Et bilde som inneholder høvel, utendørs, luftfartøy, tre&#10;&#10;Automatisk generert beskrivelse">
            <a:extLst>
              <a:ext uri="{FF2B5EF4-FFF2-40B4-BE49-F238E27FC236}">
                <a16:creationId xmlns:a16="http://schemas.microsoft.com/office/drawing/2014/main" id="{C8E957D4-1B5E-A910-EBC8-B6FE3CAD1A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11" b="12131"/>
          <a:stretch/>
        </p:blipFill>
        <p:spPr>
          <a:xfrm>
            <a:off x="833834" y="1500654"/>
            <a:ext cx="10515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916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B373-04F8-5568-9428-8316F6D47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2CFD4-B03C-55CE-10F3-C182DC479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Metode: </a:t>
            </a:r>
            <a:r>
              <a:rPr lang="en-US" dirty="0" err="1">
                <a:cs typeface="Calibri"/>
              </a:rPr>
              <a:t>Helhetlig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tjenestemodell</a:t>
            </a:r>
            <a:endParaRPr lang="en-US" dirty="0">
              <a:cs typeface="Calibri"/>
            </a:endParaRPr>
          </a:p>
          <a:p>
            <a:r>
              <a:rPr lang="en-US" err="1">
                <a:cs typeface="Calibri"/>
              </a:rPr>
              <a:t>Arbeidsprosesser</a:t>
            </a:r>
            <a:endParaRPr lang="en-US">
              <a:cs typeface="Calibri"/>
            </a:endParaRPr>
          </a:p>
          <a:p>
            <a:r>
              <a:rPr lang="en-US" dirty="0" err="1">
                <a:cs typeface="Calibri"/>
              </a:rPr>
              <a:t>Informasjon</a:t>
            </a:r>
            <a:r>
              <a:rPr lang="en-US" dirty="0">
                <a:cs typeface="Calibri"/>
              </a:rPr>
              <a:t> </a:t>
            </a:r>
          </a:p>
          <a:p>
            <a:r>
              <a:rPr lang="en-US" dirty="0" err="1">
                <a:cs typeface="Calibri"/>
              </a:rPr>
              <a:t>Erfaringer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råd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 tips</a:t>
            </a:r>
          </a:p>
        </p:txBody>
      </p:sp>
    </p:spTree>
    <p:extLst>
      <p:ext uri="{BB962C8B-B14F-4D97-AF65-F5344CB8AC3E}">
        <p14:creationId xmlns:p14="http://schemas.microsoft.com/office/powerpoint/2010/main" val="210848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64FA03A-8D5A-46F6-B74B-BD6C36B11A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Rektangel: avrundede hjørner 219">
            <a:extLst>
              <a:ext uri="{FF2B5EF4-FFF2-40B4-BE49-F238E27FC236}">
                <a16:creationId xmlns:a16="http://schemas.microsoft.com/office/drawing/2014/main" id="{77CB5CF8-34F7-47B9-8E69-4FB089644D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4879" y="2092277"/>
            <a:ext cx="11382241" cy="4720684"/>
          </a:xfrm>
          <a:prstGeom prst="roundRect">
            <a:avLst>
              <a:gd name="adj" fmla="val 4950"/>
            </a:avLst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Rektangel: avrundede hjørner 218">
            <a:extLst>
              <a:ext uri="{FF2B5EF4-FFF2-40B4-BE49-F238E27FC236}">
                <a16:creationId xmlns:a16="http://schemas.microsoft.com/office/drawing/2014/main" id="{13FD408F-B0F4-4169-AF64-1CCEAB4A03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2430" y="386144"/>
            <a:ext cx="11382241" cy="1543523"/>
          </a:xfrm>
          <a:prstGeom prst="roundRect">
            <a:avLst>
              <a:gd name="adj" fmla="val 12042"/>
            </a:avLst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Rektangel: avrundede hjørner 128">
            <a:extLst>
              <a:ext uri="{FF2B5EF4-FFF2-40B4-BE49-F238E27FC236}">
                <a16:creationId xmlns:a16="http://schemas.microsoft.com/office/drawing/2014/main" id="{7489198D-F647-4BDE-95F8-5FF3AA32FC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4823" y="874035"/>
            <a:ext cx="2520000" cy="81112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Henvise, kartlegge og tildele</a:t>
            </a:r>
          </a:p>
        </p:txBody>
      </p:sp>
      <p:sp>
        <p:nvSpPr>
          <p:cNvPr id="130" name="Rektangel: avrundede hjørner 129">
            <a:extLst>
              <a:ext uri="{FF2B5EF4-FFF2-40B4-BE49-F238E27FC236}">
                <a16:creationId xmlns:a16="http://schemas.microsoft.com/office/drawing/2014/main" id="{9FFFECFB-4DFE-43F4-AC0A-AAB14788B0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324625" y="874035"/>
            <a:ext cx="2880000" cy="811121"/>
          </a:xfrm>
          <a:prstGeom prst="roundRect">
            <a:avLst/>
          </a:prstGeom>
          <a:solidFill>
            <a:srgbClr val="C6D9F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Gjøre tilpasninger, gi opplæring og installere</a:t>
            </a:r>
          </a:p>
        </p:txBody>
      </p:sp>
      <p:sp>
        <p:nvSpPr>
          <p:cNvPr id="131" name="Rektangel: avrundede hjørner 130">
            <a:extLst>
              <a:ext uri="{FF2B5EF4-FFF2-40B4-BE49-F238E27FC236}">
                <a16:creationId xmlns:a16="http://schemas.microsoft.com/office/drawing/2014/main" id="{1D594A25-E03B-4452-BDF1-380D53781F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64427" y="874035"/>
            <a:ext cx="2520000" cy="811121"/>
          </a:xfrm>
          <a:prstGeom prst="roundRect">
            <a:avLst/>
          </a:prstGeom>
          <a:solidFill>
            <a:srgbClr val="C6D9F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Ivareta respons og utrykning</a:t>
            </a:r>
          </a:p>
        </p:txBody>
      </p:sp>
      <p:sp>
        <p:nvSpPr>
          <p:cNvPr id="132" name="Rektangel: avrundede hjørner 131">
            <a:extLst>
              <a:ext uri="{FF2B5EF4-FFF2-40B4-BE49-F238E27FC236}">
                <a16:creationId xmlns:a16="http://schemas.microsoft.com/office/drawing/2014/main" id="{4BA36B20-4574-47DB-A299-31E52D0E9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044229" y="874035"/>
            <a:ext cx="2520000" cy="811121"/>
          </a:xfrm>
          <a:prstGeom prst="roundRect">
            <a:avLst/>
          </a:prstGeom>
          <a:solidFill>
            <a:srgbClr val="C6D9F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Evaluere og videreføre,</a:t>
            </a:r>
            <a:r>
              <a:rPr kumimoji="0" lang="nb-NO" sz="10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endre eller avslutte tjeneste</a:t>
            </a:r>
          </a:p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endParaRPr kumimoji="0" lang="nb-NO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79" name="Rett pilkobling 178">
            <a:extLst>
              <a:ext uri="{FF2B5EF4-FFF2-40B4-BE49-F238E27FC236}">
                <a16:creationId xmlns:a16="http://schemas.microsoft.com/office/drawing/2014/main" id="{17DE009D-1D2F-4D79-951A-7DB56361B529}"/>
              </a:ext>
            </a:extLst>
          </p:cNvPr>
          <p:cNvCxnSpPr>
            <a:cxnSpLocks/>
            <a:stCxn id="130" idx="3"/>
            <a:endCxn id="131" idx="1"/>
          </p:cNvCxnSpPr>
          <p:nvPr/>
        </p:nvCxnSpPr>
        <p:spPr>
          <a:xfrm>
            <a:off x="6204625" y="1279596"/>
            <a:ext cx="159802" cy="0"/>
          </a:xfrm>
          <a:prstGeom prst="straightConnector1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tailEnd type="arrow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Rett pilkobling 179">
            <a:extLst>
              <a:ext uri="{FF2B5EF4-FFF2-40B4-BE49-F238E27FC236}">
                <a16:creationId xmlns:a16="http://schemas.microsoft.com/office/drawing/2014/main" id="{BD503D6B-28DF-4D7A-8754-A77EAD942907}"/>
              </a:ext>
            </a:extLst>
          </p:cNvPr>
          <p:cNvCxnSpPr>
            <a:cxnSpLocks/>
            <a:stCxn id="131" idx="3"/>
            <a:endCxn id="132" idx="1"/>
          </p:cNvCxnSpPr>
          <p:nvPr/>
        </p:nvCxnSpPr>
        <p:spPr>
          <a:xfrm>
            <a:off x="8884427" y="1279596"/>
            <a:ext cx="159802" cy="0"/>
          </a:xfrm>
          <a:prstGeom prst="straightConnector1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tailEnd type="arrow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Rett pilkobling 182">
            <a:extLst>
              <a:ext uri="{FF2B5EF4-FFF2-40B4-BE49-F238E27FC236}">
                <a16:creationId xmlns:a16="http://schemas.microsoft.com/office/drawing/2014/main" id="{3B411F68-2DA3-4A45-BE7C-85807C94DBBC}"/>
              </a:ext>
            </a:extLst>
          </p:cNvPr>
          <p:cNvCxnSpPr>
            <a:cxnSpLocks/>
            <a:stCxn id="129" idx="3"/>
            <a:endCxn id="130" idx="1"/>
          </p:cNvCxnSpPr>
          <p:nvPr/>
        </p:nvCxnSpPr>
        <p:spPr>
          <a:xfrm>
            <a:off x="3164823" y="1279596"/>
            <a:ext cx="159802" cy="0"/>
          </a:xfrm>
          <a:prstGeom prst="straightConnector1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tailEnd type="arrow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Rektangel: avrundede hjørner 190">
            <a:extLst>
              <a:ext uri="{FF2B5EF4-FFF2-40B4-BE49-F238E27FC236}">
                <a16:creationId xmlns:a16="http://schemas.microsoft.com/office/drawing/2014/main" id="{B84492D7-EDAE-461B-B978-770A92ACE777}"/>
              </a:ext>
            </a:extLst>
          </p:cNvPr>
          <p:cNvSpPr/>
          <p:nvPr/>
        </p:nvSpPr>
        <p:spPr>
          <a:xfrm>
            <a:off x="646771" y="1371360"/>
            <a:ext cx="2518050" cy="328452"/>
          </a:xfrm>
          <a:prstGeom prst="roundRect">
            <a:avLst>
              <a:gd name="adj" fmla="val 42792"/>
            </a:avLst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lang="nb-NO" sz="800" kern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Koordinering og tildeling</a:t>
            </a:r>
            <a:endParaRPr kumimoji="0" lang="nb-NO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3" name="Rektangel: avrundede hjørner 192">
            <a:extLst>
              <a:ext uri="{FF2B5EF4-FFF2-40B4-BE49-F238E27FC236}">
                <a16:creationId xmlns:a16="http://schemas.microsoft.com/office/drawing/2014/main" id="{A4140DC7-113F-4BB4-B249-AADC8EC97EE7}"/>
              </a:ext>
            </a:extLst>
          </p:cNvPr>
          <p:cNvSpPr/>
          <p:nvPr/>
        </p:nvSpPr>
        <p:spPr>
          <a:xfrm>
            <a:off x="3324623" y="1387230"/>
            <a:ext cx="2879999" cy="328452"/>
          </a:xfrm>
          <a:prstGeom prst="roundRect">
            <a:avLst>
              <a:gd name="adj" fmla="val 42792"/>
            </a:avLst>
          </a:prstGeom>
          <a:solidFill>
            <a:srgbClr val="8EB4E3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Hjelpemiddeltjenesten</a:t>
            </a:r>
          </a:p>
        </p:txBody>
      </p:sp>
      <p:sp>
        <p:nvSpPr>
          <p:cNvPr id="194" name="Rektangel: avrundede hjørner 193">
            <a:extLst>
              <a:ext uri="{FF2B5EF4-FFF2-40B4-BE49-F238E27FC236}">
                <a16:creationId xmlns:a16="http://schemas.microsoft.com/office/drawing/2014/main" id="{7C9FF306-FB9D-413D-B56C-A4CF70A18284}"/>
              </a:ext>
            </a:extLst>
          </p:cNvPr>
          <p:cNvSpPr/>
          <p:nvPr/>
        </p:nvSpPr>
        <p:spPr>
          <a:xfrm>
            <a:off x="6364426" y="1395366"/>
            <a:ext cx="2511486" cy="328452"/>
          </a:xfrm>
          <a:prstGeom prst="roundRect">
            <a:avLst>
              <a:gd name="adj" fmla="val 42792"/>
            </a:avLst>
          </a:prstGeom>
          <a:solidFill>
            <a:srgbClr val="8EB4E3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Utøvende tjeneste </a:t>
            </a:r>
          </a:p>
        </p:txBody>
      </p:sp>
      <p:sp>
        <p:nvSpPr>
          <p:cNvPr id="195" name="Rektangel: avrundede hjørner 194">
            <a:extLst>
              <a:ext uri="{FF2B5EF4-FFF2-40B4-BE49-F238E27FC236}">
                <a16:creationId xmlns:a16="http://schemas.microsoft.com/office/drawing/2014/main" id="{6F38CD00-D42D-4C3A-933F-E973B3DF316A}"/>
              </a:ext>
            </a:extLst>
          </p:cNvPr>
          <p:cNvSpPr/>
          <p:nvPr/>
        </p:nvSpPr>
        <p:spPr>
          <a:xfrm>
            <a:off x="9044229" y="1398031"/>
            <a:ext cx="2507061" cy="328452"/>
          </a:xfrm>
          <a:prstGeom prst="roundRect">
            <a:avLst>
              <a:gd name="adj" fmla="val 50000"/>
            </a:avLst>
          </a:prstGeom>
          <a:solidFill>
            <a:srgbClr val="8EB4E3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Utøvende tjeneste </a:t>
            </a:r>
          </a:p>
        </p:txBody>
      </p:sp>
      <p:sp>
        <p:nvSpPr>
          <p:cNvPr id="128" name="Rektangel: avrundede hjørner 127">
            <a:extLst>
              <a:ext uri="{FF2B5EF4-FFF2-40B4-BE49-F238E27FC236}">
                <a16:creationId xmlns:a16="http://schemas.microsoft.com/office/drawing/2014/main" id="{47FAC21F-5E4C-4A37-A950-B70A26FC55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78917" y="4019409"/>
            <a:ext cx="1260000" cy="936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Følge opp gevinster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8" name="Gruppe 47">
            <a:extLst>
              <a:ext uri="{FF2B5EF4-FFF2-40B4-BE49-F238E27FC236}">
                <a16:creationId xmlns:a16="http://schemas.microsoft.com/office/drawing/2014/main" id="{8C1DA47F-9E19-137F-E473-D6B092D7106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326516" y="2811201"/>
            <a:ext cx="1297911" cy="1019762"/>
            <a:chOff x="6326516" y="2811201"/>
            <a:chExt cx="1297911" cy="1019762"/>
          </a:xfrm>
        </p:grpSpPr>
        <p:sp>
          <p:nvSpPr>
            <p:cNvPr id="135" name="Rektangel: avrundede hjørner 134">
              <a:extLst>
                <a:ext uri="{FF2B5EF4-FFF2-40B4-BE49-F238E27FC236}">
                  <a16:creationId xmlns:a16="http://schemas.microsoft.com/office/drawing/2014/main" id="{BA995DF1-3BC9-4010-82CF-479D6E40647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46678" y="2811201"/>
              <a:ext cx="1260000" cy="936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Håndtere support på systemer og utstyr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6" name="Rektangel: avrundede hjørner 195">
              <a:extLst>
                <a:ext uri="{FF2B5EF4-FFF2-40B4-BE49-F238E27FC236}">
                  <a16:creationId xmlns:a16="http://schemas.microsoft.com/office/drawing/2014/main" id="{F3AA0A4A-1464-48CF-AD39-2A98BFED2F9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26516" y="3502511"/>
              <a:ext cx="1297911" cy="328452"/>
            </a:xfrm>
            <a:prstGeom prst="roundRect">
              <a:avLst>
                <a:gd name="adj" fmla="val 42792"/>
              </a:avLst>
            </a:prstGeom>
            <a:solidFill>
              <a:srgbClr val="FFD48F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r>
                <a:rPr lang="nb-NO" sz="800" kern="0">
                  <a:solidFill>
                    <a:srgbClr val="000000"/>
                  </a:solidFill>
                  <a:latin typeface="Arial"/>
                  <a:ea typeface="Roboto"/>
                  <a:cs typeface="Arial"/>
                </a:rPr>
                <a:t>Hjelpemiddeltjenesten</a:t>
              </a: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uppe 49">
            <a:extLst>
              <a:ext uri="{FF2B5EF4-FFF2-40B4-BE49-F238E27FC236}">
                <a16:creationId xmlns:a16="http://schemas.microsoft.com/office/drawing/2014/main" id="{542D817C-6EE7-36FF-0E26-3417309D2A6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031262" y="2799769"/>
            <a:ext cx="1278570" cy="1011486"/>
            <a:chOff x="9031262" y="2799769"/>
            <a:chExt cx="1278570" cy="1011486"/>
          </a:xfrm>
        </p:grpSpPr>
        <p:sp>
          <p:nvSpPr>
            <p:cNvPr id="137" name="Rektangel: avrundede hjørner 136">
              <a:extLst>
                <a:ext uri="{FF2B5EF4-FFF2-40B4-BE49-F238E27FC236}">
                  <a16:creationId xmlns:a16="http://schemas.microsoft.com/office/drawing/2014/main" id="{FC01CC25-614C-48B4-A06E-B3C8B0BA35F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49832" y="2799769"/>
              <a:ext cx="1260000" cy="936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>
                <a:defRPr/>
              </a:pPr>
              <a:r>
                <a:rPr kumimoji="0" lang="nb-NO" sz="1000" b="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/>
                  <a:ea typeface="Roboto"/>
                  <a:cs typeface="Arial"/>
                </a:rPr>
                <a:t>Drifte </a:t>
              </a:r>
              <a:r>
                <a:rPr lang="nb-NO" sz="1000" kern="0">
                  <a:solidFill>
                    <a:srgbClr val="0C2126"/>
                  </a:solidFill>
                  <a:latin typeface="Arial"/>
                  <a:ea typeface="Roboto"/>
                  <a:cs typeface="Arial"/>
                </a:rPr>
                <a:t>fagsystemet til kameratilsyn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8" name="Rektangel: avrundede hjørner 197">
              <a:extLst>
                <a:ext uri="{FF2B5EF4-FFF2-40B4-BE49-F238E27FC236}">
                  <a16:creationId xmlns:a16="http://schemas.microsoft.com/office/drawing/2014/main" id="{B3DC9DC4-92A2-48E2-B6E0-38735E656BC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31262" y="3482803"/>
              <a:ext cx="1271390" cy="328452"/>
            </a:xfrm>
            <a:prstGeom prst="roundRect">
              <a:avLst>
                <a:gd name="adj" fmla="val 42792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r>
                <a:rPr lang="nb-NO" sz="800" kern="0">
                  <a:solidFill>
                    <a:srgbClr val="000000"/>
                  </a:solidFill>
                  <a:latin typeface="Arial"/>
                  <a:ea typeface="Roboto"/>
                  <a:cs typeface="Arial"/>
                </a:rPr>
                <a:t>Hjelpemiddeltjenesten</a:t>
              </a: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uppe 50">
            <a:extLst>
              <a:ext uri="{FF2B5EF4-FFF2-40B4-BE49-F238E27FC236}">
                <a16:creationId xmlns:a16="http://schemas.microsoft.com/office/drawing/2014/main" id="{7E764016-C14B-5D75-8AA7-1812495BBC4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351006" y="2798432"/>
            <a:ext cx="1271389" cy="1007056"/>
            <a:chOff x="10351006" y="2798432"/>
            <a:chExt cx="1271389" cy="1007056"/>
          </a:xfrm>
        </p:grpSpPr>
        <p:sp>
          <p:nvSpPr>
            <p:cNvPr id="138" name="Rektangel: avrundede hjørner 137">
              <a:extLst>
                <a:ext uri="{FF2B5EF4-FFF2-40B4-BE49-F238E27FC236}">
                  <a16:creationId xmlns:a16="http://schemas.microsoft.com/office/drawing/2014/main" id="{ED4B320D-381F-4091-9E14-4049988B720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59216" y="2798432"/>
              <a:ext cx="1260000" cy="936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Drifte rolle- og tilgangsstyring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9" name="Rektangel: avrundede hjørner 198">
              <a:extLst>
                <a:ext uri="{FF2B5EF4-FFF2-40B4-BE49-F238E27FC236}">
                  <a16:creationId xmlns:a16="http://schemas.microsoft.com/office/drawing/2014/main" id="{B675EAFD-2474-4AD6-AF9E-129A9124C8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51006" y="3477036"/>
              <a:ext cx="1271389" cy="328452"/>
            </a:xfrm>
            <a:prstGeom prst="roundRect">
              <a:avLst>
                <a:gd name="adj" fmla="val 42792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r>
                <a:rPr lang="nb-NO" sz="800" kern="0">
                  <a:solidFill>
                    <a:srgbClr val="000000"/>
                  </a:solidFill>
                  <a:latin typeface="Arial"/>
                  <a:ea typeface="Roboto"/>
                  <a:cs typeface="Arial"/>
                </a:rPr>
                <a:t>Hjelpemiddeltjenesten</a:t>
              </a: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uppe 41">
            <a:extLst>
              <a:ext uri="{FF2B5EF4-FFF2-40B4-BE49-F238E27FC236}">
                <a16:creationId xmlns:a16="http://schemas.microsoft.com/office/drawing/2014/main" id="{2E4CF00D-6E1F-35DB-8E41-AA19C778C2F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29524" y="2814748"/>
            <a:ext cx="1297911" cy="1027536"/>
            <a:chOff x="629524" y="2814748"/>
            <a:chExt cx="1297911" cy="1027536"/>
          </a:xfrm>
        </p:grpSpPr>
        <p:sp>
          <p:nvSpPr>
            <p:cNvPr id="96" name="Rektangel: avrundede hjørner 95">
              <a:extLst>
                <a:ext uri="{FF2B5EF4-FFF2-40B4-BE49-F238E27FC236}">
                  <a16:creationId xmlns:a16="http://schemas.microsoft.com/office/drawing/2014/main" id="{85847668-8855-4A6F-A172-63A287163AF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6152" y="2814748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Gjennomføre kommunikasjons-tiltak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0" name="Rektangel: avrundede hjørner 199">
              <a:extLst>
                <a:ext uri="{FF2B5EF4-FFF2-40B4-BE49-F238E27FC236}">
                  <a16:creationId xmlns:a16="http://schemas.microsoft.com/office/drawing/2014/main" id="{8FF2CE9F-25DF-4C26-95FB-237FA062BC4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9524" y="3513832"/>
              <a:ext cx="1297911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r>
                <a:rPr kumimoji="0" lang="nb-NO" sz="8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Digi.team</a:t>
              </a: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298E0C6-691F-090F-4299-F76037E0A41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977009" y="2813411"/>
            <a:ext cx="1286627" cy="1028873"/>
            <a:chOff x="1977009" y="2813411"/>
            <a:chExt cx="1286627" cy="1028873"/>
          </a:xfrm>
        </p:grpSpPr>
        <p:sp>
          <p:nvSpPr>
            <p:cNvPr id="97" name="Rektangel: avrundede hjørner 96">
              <a:extLst>
                <a:ext uri="{FF2B5EF4-FFF2-40B4-BE49-F238E27FC236}">
                  <a16:creationId xmlns:a16="http://schemas.microsoft.com/office/drawing/2014/main" id="{2E102A2B-1AB3-485A-8A70-208AD6C271C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3636" y="2813411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Lede</a:t>
              </a:r>
              <a:r>
                <a:rPr kumimoji="0" lang="nb-NO" sz="1000" b="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 og gjennomføre 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opplæring for ansatte </a:t>
              </a:r>
            </a:p>
          </p:txBody>
        </p:sp>
        <p:sp>
          <p:nvSpPr>
            <p:cNvPr id="201" name="Rektangel: avrundede hjørner 200">
              <a:extLst>
                <a:ext uri="{FF2B5EF4-FFF2-40B4-BE49-F238E27FC236}">
                  <a16:creationId xmlns:a16="http://schemas.microsoft.com/office/drawing/2014/main" id="{4EB5A2AE-EEB5-420B-BB1D-67BC1B7AB40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77009" y="3499943"/>
              <a:ext cx="1280162" cy="342341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r>
                <a:rPr kumimoji="0" lang="nb-NO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Enhetsledere (</a:t>
              </a:r>
              <a:r>
                <a:rPr lang="nb-NO" sz="800" kern="0">
                  <a:solidFill>
                    <a:srgbClr val="000000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via </a:t>
              </a:r>
              <a:r>
                <a:rPr lang="nb-NO" sz="800" kern="0" err="1">
                  <a:solidFill>
                    <a:srgbClr val="000000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avd.ledere</a:t>
              </a:r>
              <a:r>
                <a:rPr lang="nb-NO" sz="800" kern="0">
                  <a:solidFill>
                    <a:srgbClr val="000000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)</a:t>
              </a: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5B7500E4-9454-63C1-FD49-63FD45E59D8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03495" y="2813411"/>
            <a:ext cx="1288575" cy="1038000"/>
            <a:chOff x="3303495" y="2813411"/>
            <a:chExt cx="1288575" cy="1038000"/>
          </a:xfrm>
        </p:grpSpPr>
        <p:sp>
          <p:nvSpPr>
            <p:cNvPr id="98" name="Rektangel: avrundede hjørner 97">
              <a:extLst>
                <a:ext uri="{FF2B5EF4-FFF2-40B4-BE49-F238E27FC236}">
                  <a16:creationId xmlns:a16="http://schemas.microsoft.com/office/drawing/2014/main" id="{FE9A397F-82A8-4413-BDE9-08D7DE33360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32070" y="2813411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Vedlikeholde tildelingskriterier</a:t>
              </a:r>
              <a:endPara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2" name="Rektangel: avrundede hjørner 201">
              <a:extLst>
                <a:ext uri="{FF2B5EF4-FFF2-40B4-BE49-F238E27FC236}">
                  <a16:creationId xmlns:a16="http://schemas.microsoft.com/office/drawing/2014/main" id="{17EF51E5-7621-4939-857F-E10D4CAF597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03495" y="3522959"/>
              <a:ext cx="1282110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r>
                <a:rPr kumimoji="0" lang="nb-NO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Koordinering og tildeling</a:t>
              </a:r>
            </a:p>
          </p:txBody>
        </p:sp>
      </p:grpSp>
      <p:grpSp>
        <p:nvGrpSpPr>
          <p:cNvPr id="47" name="Gruppe 46">
            <a:extLst>
              <a:ext uri="{FF2B5EF4-FFF2-40B4-BE49-F238E27FC236}">
                <a16:creationId xmlns:a16="http://schemas.microsoft.com/office/drawing/2014/main" id="{D7BE7F57-3526-0636-6BA3-643C1EBBE61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668999" y="2813411"/>
            <a:ext cx="1280080" cy="1042034"/>
            <a:chOff x="4668999" y="2813411"/>
            <a:chExt cx="1280080" cy="1042034"/>
          </a:xfrm>
        </p:grpSpPr>
        <p:sp>
          <p:nvSpPr>
            <p:cNvPr id="99" name="Rektangel: avrundede hjørner 98">
              <a:extLst>
                <a:ext uri="{FF2B5EF4-FFF2-40B4-BE49-F238E27FC236}">
                  <a16:creationId xmlns:a16="http://schemas.microsoft.com/office/drawing/2014/main" id="{38D11F54-15F7-446E-BFC3-0CD7FE3A04E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89079" y="2813411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Forvalte rutiner for behandling av person-opplysninger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3" name="Rektangel: avrundede hjørner 202">
              <a:extLst>
                <a:ext uri="{FF2B5EF4-FFF2-40B4-BE49-F238E27FC236}">
                  <a16:creationId xmlns:a16="http://schemas.microsoft.com/office/drawing/2014/main" id="{489C0D42-92A1-43F1-85AC-B227D82FC52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68999" y="3526993"/>
              <a:ext cx="1275801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r>
                <a:rPr kumimoji="0" lang="nb-NO" sz="8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Digi.team</a:t>
              </a: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uppe 38">
            <a:extLst>
              <a:ext uri="{FF2B5EF4-FFF2-40B4-BE49-F238E27FC236}">
                <a16:creationId xmlns:a16="http://schemas.microsoft.com/office/drawing/2014/main" id="{2090BB9B-FE22-C627-8576-ACB5E0FBF68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36286" y="4020746"/>
            <a:ext cx="1297911" cy="1020092"/>
            <a:chOff x="636286" y="4020746"/>
            <a:chExt cx="1297911" cy="1020092"/>
          </a:xfrm>
        </p:grpSpPr>
        <p:sp>
          <p:nvSpPr>
            <p:cNvPr id="125" name="Rektangel: avrundede hjørner 124">
              <a:extLst>
                <a:ext uri="{FF2B5EF4-FFF2-40B4-BE49-F238E27FC236}">
                  <a16:creationId xmlns:a16="http://schemas.microsoft.com/office/drawing/2014/main" id="{0EB4533C-D3DD-4389-9297-7631747AB54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5990" y="4020746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Avklare tjenestens behov og implementere nye løsninger</a:t>
              </a:r>
            </a:p>
          </p:txBody>
        </p:sp>
        <p:sp>
          <p:nvSpPr>
            <p:cNvPr id="204" name="Rektangel: avrundede hjørner 203">
              <a:extLst>
                <a:ext uri="{FF2B5EF4-FFF2-40B4-BE49-F238E27FC236}">
                  <a16:creationId xmlns:a16="http://schemas.microsoft.com/office/drawing/2014/main" id="{C25519D2-ACBE-4D63-9A74-D1790D96EF7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6286" y="4712386"/>
              <a:ext cx="1297911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r>
                <a:rPr kumimoji="0" lang="nb-NO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Enhetsledere</a:t>
              </a:r>
            </a:p>
          </p:txBody>
        </p:sp>
      </p:grpSp>
      <p:grpSp>
        <p:nvGrpSpPr>
          <p:cNvPr id="40" name="Gruppe 39">
            <a:extLst>
              <a:ext uri="{FF2B5EF4-FFF2-40B4-BE49-F238E27FC236}">
                <a16:creationId xmlns:a16="http://schemas.microsoft.com/office/drawing/2014/main" id="{BE503E22-0646-D1E6-40BC-29D7C3FC608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992532" y="4019409"/>
            <a:ext cx="1260942" cy="1011929"/>
            <a:chOff x="1992532" y="4019409"/>
            <a:chExt cx="1260942" cy="1011929"/>
          </a:xfrm>
        </p:grpSpPr>
        <p:sp>
          <p:nvSpPr>
            <p:cNvPr id="126" name="Rektangel: avrundede hjørner 125">
              <a:extLst>
                <a:ext uri="{FF2B5EF4-FFF2-40B4-BE49-F238E27FC236}">
                  <a16:creationId xmlns:a16="http://schemas.microsoft.com/office/drawing/2014/main" id="{28A3BAF9-AF50-45A9-AC65-BCD9D9743E1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93474" y="4019409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Endre på tjenesteforløp og rutiner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5" name="Rektangel: avrundede hjørner 204">
              <a:extLst>
                <a:ext uri="{FF2B5EF4-FFF2-40B4-BE49-F238E27FC236}">
                  <a16:creationId xmlns:a16="http://schemas.microsoft.com/office/drawing/2014/main" id="{B7997B78-A66E-4DC6-8DB7-8178C5A5229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92532" y="4702886"/>
              <a:ext cx="1260942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r>
                <a:rPr lang="nb-NO" sz="800" kern="0">
                  <a:solidFill>
                    <a:srgbClr val="000000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Avdelingsleder </a:t>
              </a: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uppe 40">
            <a:extLst>
              <a:ext uri="{FF2B5EF4-FFF2-40B4-BE49-F238E27FC236}">
                <a16:creationId xmlns:a16="http://schemas.microsoft.com/office/drawing/2014/main" id="{015F8FC9-0C2E-A7C4-44E9-935D788014F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19960" y="4019409"/>
            <a:ext cx="1284058" cy="1011929"/>
            <a:chOff x="3319960" y="4019409"/>
            <a:chExt cx="1284058" cy="1011929"/>
          </a:xfrm>
        </p:grpSpPr>
        <p:sp>
          <p:nvSpPr>
            <p:cNvPr id="127" name="Rektangel: avrundede hjørner 126">
              <a:extLst>
                <a:ext uri="{FF2B5EF4-FFF2-40B4-BE49-F238E27FC236}">
                  <a16:creationId xmlns:a16="http://schemas.microsoft.com/office/drawing/2014/main" id="{7A701645-0106-4239-8F15-A63B7BFE336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21908" y="4019409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Vurdere risiko </a:t>
              </a:r>
              <a:br>
                <a:rPr kumimoji="0" lang="nb-NO" sz="1000" b="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</a:br>
              <a:r>
                <a:rPr kumimoji="0" lang="nb-NO" sz="1000" b="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og planlegge beredskap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6" name="Rektangel: avrundede hjørner 205">
              <a:extLst>
                <a:ext uri="{FF2B5EF4-FFF2-40B4-BE49-F238E27FC236}">
                  <a16:creationId xmlns:a16="http://schemas.microsoft.com/office/drawing/2014/main" id="{F29874A0-8027-4620-8C11-F81F7B6B3BF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19960" y="4702886"/>
              <a:ext cx="1284058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r>
                <a:rPr lang="nb-NO" sz="800" kern="0">
                  <a:solidFill>
                    <a:srgbClr val="000000"/>
                  </a:solidFill>
                  <a:latin typeface="Arial"/>
                  <a:ea typeface="Roboto"/>
                  <a:cs typeface="Arial"/>
                </a:rPr>
                <a:t>Avdelingsleder</a:t>
              </a: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207" name="Rektangel: avrundede hjørner 206">
            <a:extLst>
              <a:ext uri="{FF2B5EF4-FFF2-40B4-BE49-F238E27FC236}">
                <a16:creationId xmlns:a16="http://schemas.microsoft.com/office/drawing/2014/main" id="{CFB670D2-289A-4C68-986E-6E61D1828A55}"/>
              </a:ext>
            </a:extLst>
          </p:cNvPr>
          <p:cNvSpPr/>
          <p:nvPr/>
        </p:nvSpPr>
        <p:spPr>
          <a:xfrm>
            <a:off x="4678917" y="4693759"/>
            <a:ext cx="1260000" cy="328452"/>
          </a:xfrm>
          <a:prstGeom prst="roundRect">
            <a:avLst>
              <a:gd name="adj" fmla="val 42792"/>
            </a:avLst>
          </a:prstGeom>
          <a:solidFill>
            <a:srgbClr val="BED39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defTabSz="74254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defRPr/>
            </a:pPr>
            <a:r>
              <a:rPr lang="nb-NO" sz="800" kern="0">
                <a:solidFill>
                  <a:srgbClr val="000000"/>
                </a:solidFill>
                <a:latin typeface="Arial"/>
                <a:ea typeface="Roboto"/>
                <a:cs typeface="Arial"/>
              </a:rPr>
              <a:t>Kommunalsjef HOV</a:t>
            </a:r>
            <a:endParaRPr kumimoji="0" lang="nb-NO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8" name="Gruppe 37">
            <a:extLst>
              <a:ext uri="{FF2B5EF4-FFF2-40B4-BE49-F238E27FC236}">
                <a16:creationId xmlns:a16="http://schemas.microsoft.com/office/drawing/2014/main" id="{921DBBBD-8F14-DBD6-00A8-D869517DADD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36002" y="5176838"/>
            <a:ext cx="1261948" cy="1060220"/>
            <a:chOff x="636002" y="5176838"/>
            <a:chExt cx="1261948" cy="1060220"/>
          </a:xfrm>
        </p:grpSpPr>
        <p:sp>
          <p:nvSpPr>
            <p:cNvPr id="133" name="Rektangel: avrundede hjørner 132">
              <a:extLst>
                <a:ext uri="{FF2B5EF4-FFF2-40B4-BE49-F238E27FC236}">
                  <a16:creationId xmlns:a16="http://schemas.microsoft.com/office/drawing/2014/main" id="{D575BA6F-0B24-4308-ADE7-87F77038B3E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6002" y="5176838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Budsjettere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8" name="Rektangel: avrundede hjørner 207">
              <a:extLst>
                <a:ext uri="{FF2B5EF4-FFF2-40B4-BE49-F238E27FC236}">
                  <a16:creationId xmlns:a16="http://schemas.microsoft.com/office/drawing/2014/main" id="{8FB371DF-34D3-4B05-96B5-FCA61B0D25D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7950" y="5908606"/>
              <a:ext cx="1260000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r>
                <a:rPr lang="nb-NO" sz="800" kern="0">
                  <a:solidFill>
                    <a:srgbClr val="000000"/>
                  </a:solidFill>
                  <a:latin typeface="Arial"/>
                  <a:ea typeface="Roboto"/>
                  <a:cs typeface="Arial"/>
                </a:rPr>
                <a:t>Kommunalsjef HOV</a:t>
              </a:r>
              <a:endParaRPr lang="en-US"/>
            </a:p>
          </p:txBody>
        </p:sp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788E05CB-6BA0-B080-EA36-05AE9AF8477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958025" y="5164423"/>
            <a:ext cx="1305485" cy="1055969"/>
            <a:chOff x="1958025" y="5164423"/>
            <a:chExt cx="1305485" cy="1055969"/>
          </a:xfrm>
        </p:grpSpPr>
        <p:sp>
          <p:nvSpPr>
            <p:cNvPr id="134" name="Rektangel: avrundede hjørner 133">
              <a:extLst>
                <a:ext uri="{FF2B5EF4-FFF2-40B4-BE49-F238E27FC236}">
                  <a16:creationId xmlns:a16="http://schemas.microsoft.com/office/drawing/2014/main" id="{F5F053A8-C5BC-4C63-9506-C7498DFED76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3510" y="5164423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Administrere</a:t>
              </a:r>
              <a:r>
                <a:rPr kumimoji="0" lang="nb-NO" sz="1000" b="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 system- og utstyrs-porteføljen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9" name="Rektangel: avrundede hjørner 208">
              <a:extLst>
                <a:ext uri="{FF2B5EF4-FFF2-40B4-BE49-F238E27FC236}">
                  <a16:creationId xmlns:a16="http://schemas.microsoft.com/office/drawing/2014/main" id="{03D96E48-C2D6-481A-B38B-FC2CE6468C9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58025" y="5891940"/>
              <a:ext cx="1304879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r>
                <a:rPr lang="nb-NO" sz="800" kern="0">
                  <a:solidFill>
                    <a:srgbClr val="000000"/>
                  </a:solidFill>
                  <a:latin typeface="Arial"/>
                  <a:ea typeface="Roboto"/>
                  <a:cs typeface="Arial"/>
                </a:rPr>
                <a:t>Leder </a:t>
              </a:r>
              <a:r>
                <a:rPr lang="nb-NO" sz="800" kern="0" err="1">
                  <a:solidFill>
                    <a:srgbClr val="000000"/>
                  </a:solidFill>
                  <a:latin typeface="Arial"/>
                  <a:ea typeface="Roboto"/>
                  <a:cs typeface="Arial"/>
                </a:rPr>
                <a:t>Digi.team</a:t>
              </a:r>
              <a:endParaRPr lang="nb-NO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1D5E6AD2-6828-C482-7B39-9EEDFB2B680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311783" y="4320342"/>
            <a:ext cx="1297911" cy="1047146"/>
            <a:chOff x="6336771" y="4321339"/>
            <a:chExt cx="1297911" cy="1047146"/>
          </a:xfrm>
        </p:grpSpPr>
        <p:sp>
          <p:nvSpPr>
            <p:cNvPr id="141" name="Rektangel: avrundede hjørner 140">
              <a:extLst>
                <a:ext uri="{FF2B5EF4-FFF2-40B4-BE49-F238E27FC236}">
                  <a16:creationId xmlns:a16="http://schemas.microsoft.com/office/drawing/2014/main" id="{36EB3148-8CDD-44FF-A781-6ED59CB869C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43797" y="4321339"/>
              <a:ext cx="1260000" cy="936000"/>
            </a:xfrm>
            <a:prstGeom prst="roundRect">
              <a:avLst/>
            </a:prstGeom>
            <a:solidFill>
              <a:srgbClr val="C4C9EE"/>
            </a:solidFill>
            <a:ln>
              <a:solidFill>
                <a:srgbClr val="C4C9E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Planlegge tekniske endringer og vedlikehold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10" name="Rektangel: avrundede hjørner 209">
              <a:extLst>
                <a:ext uri="{FF2B5EF4-FFF2-40B4-BE49-F238E27FC236}">
                  <a16:creationId xmlns:a16="http://schemas.microsoft.com/office/drawing/2014/main" id="{926AF990-E294-4961-8D26-9CCF5AA411F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36771" y="5040033"/>
              <a:ext cx="1297911" cy="328452"/>
            </a:xfrm>
            <a:prstGeom prst="roundRect">
              <a:avLst>
                <a:gd name="adj" fmla="val 42792"/>
              </a:avLst>
            </a:prstGeom>
            <a:solidFill>
              <a:srgbClr val="9AA3E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AB0557D2-6D51-AF43-8562-859B0D5269F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327817" y="5815605"/>
            <a:ext cx="1295030" cy="936000"/>
            <a:chOff x="6327817" y="5815605"/>
            <a:chExt cx="1295030" cy="936000"/>
          </a:xfrm>
        </p:grpSpPr>
        <p:sp>
          <p:nvSpPr>
            <p:cNvPr id="145" name="Rektangel: avrundede hjørner 144">
              <a:extLst>
                <a:ext uri="{FF2B5EF4-FFF2-40B4-BE49-F238E27FC236}">
                  <a16:creationId xmlns:a16="http://schemas.microsoft.com/office/drawing/2014/main" id="{6B0DDB9B-3048-4922-A767-CFB1855B917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46678" y="5815605"/>
              <a:ext cx="1260000" cy="9360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Gjennomføre anskaffelser og avrop på avtaler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14" name="Rektangel: avrundede hjørner 213">
              <a:extLst>
                <a:ext uri="{FF2B5EF4-FFF2-40B4-BE49-F238E27FC236}">
                  <a16:creationId xmlns:a16="http://schemas.microsoft.com/office/drawing/2014/main" id="{F9C595F0-9E17-4143-B280-4C6A5E66A39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27817" y="6405340"/>
              <a:ext cx="1295030" cy="328452"/>
            </a:xfrm>
            <a:prstGeom prst="roundRect">
              <a:avLst>
                <a:gd name="adj" fmla="val 42792"/>
              </a:avLst>
            </a:prstGeom>
            <a:solidFill>
              <a:srgbClr val="6ABAD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223" name="TekstSylinder 222">
            <a:extLst>
              <a:ext uri="{FF2B5EF4-FFF2-40B4-BE49-F238E27FC236}">
                <a16:creationId xmlns:a16="http://schemas.microsoft.com/office/drawing/2014/main" id="{032F5682-4B16-4266-81C3-B919AF0AC03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81908" y="2034825"/>
            <a:ext cx="92023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0" cap="none" spc="0" normalizeH="0" baseline="0" noProof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Løpende kommunale oppgaver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6C06D56-8B7B-4AA1-9251-00D75EE96679}"/>
              </a:ext>
            </a:extLst>
          </p:cNvPr>
          <p:cNvSpPr txBox="1"/>
          <p:nvPr/>
        </p:nvSpPr>
        <p:spPr>
          <a:xfrm>
            <a:off x="424580" y="45039"/>
            <a:ext cx="184731" cy="36920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C65FEDDF-3034-9213-2419-7272ECB48FE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663242" y="2809864"/>
            <a:ext cx="1279229" cy="1001391"/>
            <a:chOff x="7663242" y="2809864"/>
            <a:chExt cx="1279229" cy="1001391"/>
          </a:xfrm>
        </p:grpSpPr>
        <p:sp>
          <p:nvSpPr>
            <p:cNvPr id="136" name="Rektangel: avrundede hjørner 135">
              <a:extLst>
                <a:ext uri="{FF2B5EF4-FFF2-40B4-BE49-F238E27FC236}">
                  <a16:creationId xmlns:a16="http://schemas.microsoft.com/office/drawing/2014/main" id="{0C395CB5-D3C0-4B58-BC9D-2EE1227CE3A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75112" y="2809864"/>
              <a:ext cx="1260000" cy="936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Drifte utstyrslager og ivareta logistikk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" name="Rektangel: avrundede hjørner 3">
              <a:extLst>
                <a:ext uri="{FF2B5EF4-FFF2-40B4-BE49-F238E27FC236}">
                  <a16:creationId xmlns:a16="http://schemas.microsoft.com/office/drawing/2014/main" id="{6DA36129-0A5E-0452-8BD5-C1C9A75C09C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63242" y="3482803"/>
              <a:ext cx="1279229" cy="328452"/>
            </a:xfrm>
            <a:prstGeom prst="roundRect">
              <a:avLst>
                <a:gd name="adj" fmla="val 42792"/>
              </a:avLst>
            </a:prstGeom>
            <a:solidFill>
              <a:srgbClr val="FFD48F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r>
                <a:rPr lang="nb-NO" sz="800" kern="0">
                  <a:solidFill>
                    <a:srgbClr val="000000"/>
                  </a:solidFill>
                  <a:latin typeface="Arial"/>
                  <a:ea typeface="Roboto"/>
                  <a:cs typeface="Arial"/>
                </a:rPr>
                <a:t>Hjelpemiddeltjenesten</a:t>
              </a:r>
              <a:endParaRPr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Roboto"/>
                <a:cs typeface="Arial"/>
              </a:endParaRPr>
            </a:p>
          </p:txBody>
        </p:sp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CB35084B-8EF8-0E90-10DF-58BDAF813D8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691281" y="5814268"/>
            <a:ext cx="1262881" cy="936000"/>
            <a:chOff x="7691281" y="5814268"/>
            <a:chExt cx="1262881" cy="936000"/>
          </a:xfrm>
        </p:grpSpPr>
        <p:sp>
          <p:nvSpPr>
            <p:cNvPr id="146" name="Rektangel: avrundede hjørner 145">
              <a:extLst>
                <a:ext uri="{FF2B5EF4-FFF2-40B4-BE49-F238E27FC236}">
                  <a16:creationId xmlns:a16="http://schemas.microsoft.com/office/drawing/2014/main" id="{88FFF29F-B691-4F15-A88A-80F66D0EA65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94162" y="5814268"/>
              <a:ext cx="1260000" cy="9360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Forvalte og følge opp avtaler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4" name="Rektangel: avrundede hjørner 13">
              <a:extLst>
                <a:ext uri="{FF2B5EF4-FFF2-40B4-BE49-F238E27FC236}">
                  <a16:creationId xmlns:a16="http://schemas.microsoft.com/office/drawing/2014/main" id="{0A375BF9-93B1-B05D-E2F2-0E260D1D20B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91281" y="6411661"/>
              <a:ext cx="1251190" cy="328452"/>
            </a:xfrm>
            <a:prstGeom prst="roundRect">
              <a:avLst>
                <a:gd name="adj" fmla="val 42792"/>
              </a:avLst>
            </a:prstGeom>
            <a:solidFill>
              <a:srgbClr val="6ABAD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9E123556-42D7-3E70-5EB6-CA7BE6B57D0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672231" y="4320002"/>
            <a:ext cx="1276687" cy="1055185"/>
            <a:chOff x="7672231" y="4320002"/>
            <a:chExt cx="1276687" cy="1055185"/>
          </a:xfrm>
        </p:grpSpPr>
        <p:sp>
          <p:nvSpPr>
            <p:cNvPr id="142" name="Rektangel: avrundede hjørner 141">
              <a:extLst>
                <a:ext uri="{FF2B5EF4-FFF2-40B4-BE49-F238E27FC236}">
                  <a16:creationId xmlns:a16="http://schemas.microsoft.com/office/drawing/2014/main" id="{4CF59E1B-0F4F-4C35-964B-2589F87DC22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72231" y="4320002"/>
              <a:ext cx="1260000" cy="936000"/>
            </a:xfrm>
            <a:prstGeom prst="roundRect">
              <a:avLst/>
            </a:prstGeom>
            <a:solidFill>
              <a:srgbClr val="C4C9EE"/>
            </a:solidFill>
            <a:ln>
              <a:solidFill>
                <a:srgbClr val="C4C9E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Styre oppgraderinger og konfigurasjoner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" name="Rektangel: avrundede hjørner 14">
              <a:extLst>
                <a:ext uri="{FF2B5EF4-FFF2-40B4-BE49-F238E27FC236}">
                  <a16:creationId xmlns:a16="http://schemas.microsoft.com/office/drawing/2014/main" id="{5FD24588-75A4-3F35-06B0-94287C8306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72879" y="5046735"/>
              <a:ext cx="1276039" cy="328452"/>
            </a:xfrm>
            <a:prstGeom prst="roundRect">
              <a:avLst>
                <a:gd name="adj" fmla="val 42792"/>
              </a:avLst>
            </a:prstGeom>
            <a:solidFill>
              <a:srgbClr val="9AA3E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DE4FBFA8-94FA-FFCE-86D7-E25ECFF31E4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008150" y="4312303"/>
            <a:ext cx="1284798" cy="1055185"/>
            <a:chOff x="9000665" y="4320002"/>
            <a:chExt cx="1284798" cy="1055185"/>
          </a:xfrm>
        </p:grpSpPr>
        <p:sp>
          <p:nvSpPr>
            <p:cNvPr id="143" name="Rektangel: avrundede hjørner 142">
              <a:extLst>
                <a:ext uri="{FF2B5EF4-FFF2-40B4-BE49-F238E27FC236}">
                  <a16:creationId xmlns:a16="http://schemas.microsoft.com/office/drawing/2014/main" id="{9AB13919-D9D4-4434-ADEF-098504FE85A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00665" y="4320002"/>
              <a:ext cx="1260000" cy="936000"/>
            </a:xfrm>
            <a:prstGeom prst="roundRect">
              <a:avLst/>
            </a:prstGeom>
            <a:solidFill>
              <a:srgbClr val="C4C9EE"/>
            </a:solidFill>
            <a:ln>
              <a:solidFill>
                <a:srgbClr val="C4C9E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Teste nye løsninger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6" name="Rektangel: avrundede hjørner 15">
              <a:extLst>
                <a:ext uri="{FF2B5EF4-FFF2-40B4-BE49-F238E27FC236}">
                  <a16:creationId xmlns:a16="http://schemas.microsoft.com/office/drawing/2014/main" id="{5E38D789-F5B4-9D01-C88A-96189378578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09424" y="5046735"/>
              <a:ext cx="1276039" cy="328452"/>
            </a:xfrm>
            <a:prstGeom prst="roundRect">
              <a:avLst>
                <a:gd name="adj" fmla="val 42792"/>
              </a:avLst>
            </a:prstGeom>
            <a:solidFill>
              <a:srgbClr val="9AA3E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24872B10-8D0E-14B6-EDCC-1457AB824D4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340728" y="4320002"/>
            <a:ext cx="1276039" cy="1037192"/>
            <a:chOff x="10340728" y="4320002"/>
            <a:chExt cx="1276039" cy="1037192"/>
          </a:xfrm>
        </p:grpSpPr>
        <p:sp>
          <p:nvSpPr>
            <p:cNvPr id="144" name="Rektangel: avrundede hjørner 143">
              <a:extLst>
                <a:ext uri="{FF2B5EF4-FFF2-40B4-BE49-F238E27FC236}">
                  <a16:creationId xmlns:a16="http://schemas.microsoft.com/office/drawing/2014/main" id="{2E86C285-F48F-45ED-8317-4A987D36BCD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48149" y="4320002"/>
              <a:ext cx="1260000" cy="936000"/>
            </a:xfrm>
            <a:prstGeom prst="roundRect">
              <a:avLst/>
            </a:prstGeom>
            <a:solidFill>
              <a:srgbClr val="C4C9EE"/>
            </a:solidFill>
            <a:ln>
              <a:solidFill>
                <a:srgbClr val="C4C9E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Oppdatere teknisk dokumentasjon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7" name="Rektangel: avrundede hjørner 16">
              <a:extLst>
                <a:ext uri="{FF2B5EF4-FFF2-40B4-BE49-F238E27FC236}">
                  <a16:creationId xmlns:a16="http://schemas.microsoft.com/office/drawing/2014/main" id="{A17EE605-B473-EA15-DDA9-D41BA4E9ED4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40728" y="5028742"/>
              <a:ext cx="1276039" cy="328452"/>
            </a:xfrm>
            <a:prstGeom prst="roundRect">
              <a:avLst>
                <a:gd name="adj" fmla="val 42792"/>
              </a:avLst>
            </a:prstGeom>
            <a:solidFill>
              <a:srgbClr val="9AA3E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endParaRPr kumimoji="0" lang="nb-NO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2EE579C-28B2-866A-3DA7-E3AA43B19CC7}"/>
              </a:ext>
            </a:extLst>
          </p:cNvPr>
          <p:cNvSpPr txBox="1"/>
          <p:nvPr/>
        </p:nvSpPr>
        <p:spPr>
          <a:xfrm>
            <a:off x="2633510" y="-48357"/>
            <a:ext cx="6722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Status på organisering av oppgavene: 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FA44DDD4-6702-6E46-883A-9F5CDEF8983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39239" y="2399250"/>
            <a:ext cx="5309750" cy="346442"/>
            <a:chOff x="639239" y="2399250"/>
            <a:chExt cx="5309750" cy="346442"/>
          </a:xfrm>
        </p:grpSpPr>
        <p:sp>
          <p:nvSpPr>
            <p:cNvPr id="28" name="Rektangel: avrundede hjørner 27">
              <a:extLst>
                <a:ext uri="{FF2B5EF4-FFF2-40B4-BE49-F238E27FC236}">
                  <a16:creationId xmlns:a16="http://schemas.microsoft.com/office/drawing/2014/main" id="{23D4EAD4-C159-2BE3-EE1F-C8FA5A3F156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9239" y="2399250"/>
              <a:ext cx="5309750" cy="3464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TekstSylinder 94">
              <a:extLst>
                <a:ext uri="{FF2B5EF4-FFF2-40B4-BE49-F238E27FC236}">
                  <a16:creationId xmlns:a16="http://schemas.microsoft.com/office/drawing/2014/main" id="{C27797F3-C965-4E88-9C51-AF9F3EDDA23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6345" y="2411303"/>
              <a:ext cx="420812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nb-NO"/>
              </a:defPPr>
              <a:lvl1pPr>
                <a:defRPr kumimoji="0" sz="1600" b="1" i="0" u="none" strike="noStrike" kern="0" cap="none" spc="0" normalizeH="0" baseline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1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Vedlikehold og videreutvikling av tjenesten</a:t>
              </a:r>
            </a:p>
          </p:txBody>
        </p:sp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C5482A60-BC6F-745A-26B4-12C8163A00B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335061" y="2405857"/>
            <a:ext cx="2607410" cy="347604"/>
            <a:chOff x="6335061" y="2405857"/>
            <a:chExt cx="2607410" cy="347604"/>
          </a:xfrm>
        </p:grpSpPr>
        <p:sp>
          <p:nvSpPr>
            <p:cNvPr id="29" name="Rektangel: avrundede hjørner 28">
              <a:extLst>
                <a:ext uri="{FF2B5EF4-FFF2-40B4-BE49-F238E27FC236}">
                  <a16:creationId xmlns:a16="http://schemas.microsoft.com/office/drawing/2014/main" id="{17E404BD-3515-E3FF-A0B5-0E9792BF1E7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1099" y="2405857"/>
              <a:ext cx="2591372" cy="3476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kstSylinder 107">
              <a:extLst>
                <a:ext uri="{FF2B5EF4-FFF2-40B4-BE49-F238E27FC236}">
                  <a16:creationId xmlns:a16="http://schemas.microsoft.com/office/drawing/2014/main" id="{E28A786D-C019-4E2C-B15E-CA3ADD4D77D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35061" y="2425368"/>
              <a:ext cx="253067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nb-NO"/>
              </a:defPPr>
              <a:lvl1pPr>
                <a:defRPr kumimoji="0" sz="1600" b="1" i="0" u="none" strike="noStrike" kern="0" cap="none" spc="0" normalizeH="0" baseline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defRPr>
              </a:lvl1pPr>
            </a:lstStyle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r>
                <a:rPr kumimoji="0" lang="nb-NO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Support, lager og utstyr </a:t>
              </a:r>
            </a:p>
          </p:txBody>
        </p:sp>
      </p:grp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CDD4DBFD-5621-7C0C-894A-82E32FF782F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000665" y="2405857"/>
            <a:ext cx="2616102" cy="357042"/>
            <a:chOff x="9000665" y="2405857"/>
            <a:chExt cx="2616102" cy="357042"/>
          </a:xfrm>
        </p:grpSpPr>
        <p:sp>
          <p:nvSpPr>
            <p:cNvPr id="30" name="Rektangel: avrundede hjørner 29">
              <a:extLst>
                <a:ext uri="{FF2B5EF4-FFF2-40B4-BE49-F238E27FC236}">
                  <a16:creationId xmlns:a16="http://schemas.microsoft.com/office/drawing/2014/main" id="{DA1E1341-3CC8-E666-44BE-B6E25CC361E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25395" y="2416457"/>
              <a:ext cx="2591372" cy="3464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D9F160B1-73FA-44CF-AF85-5C37C00B068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00665" y="2405857"/>
              <a:ext cx="2530678" cy="30777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nb-NO"/>
              </a:defPPr>
              <a:lvl1pPr>
                <a:defRPr kumimoji="0" sz="1600" b="1" i="0" u="none" strike="noStrike" kern="0" cap="none" spc="0" normalizeH="0" baseline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defRPr>
              </a:lvl1pPr>
            </a:lstStyle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r>
                <a:rPr lang="nb-NO" sz="1400">
                  <a:solidFill>
                    <a:srgbClr val="000000"/>
                  </a:solidFill>
                  <a:latin typeface="Arial"/>
                  <a:ea typeface="Roboto"/>
                  <a:cs typeface="Arial"/>
                </a:rPr>
                <a:t>Systemdrift</a:t>
              </a:r>
              <a:endParaRPr kumimoji="0" lang="nb-NO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Rektangel: avrundede hjørner 31">
            <a:extLst>
              <a:ext uri="{FF2B5EF4-FFF2-40B4-BE49-F238E27FC236}">
                <a16:creationId xmlns:a16="http://schemas.microsoft.com/office/drawing/2014/main" id="{5C4F19DA-CCC2-8B3B-D679-507B37370427}"/>
              </a:ext>
            </a:extLst>
          </p:cNvPr>
          <p:cNvSpPr/>
          <p:nvPr/>
        </p:nvSpPr>
        <p:spPr>
          <a:xfrm>
            <a:off x="6327216" y="3921707"/>
            <a:ext cx="5289551" cy="34644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kstSylinder 116">
            <a:extLst>
              <a:ext uri="{FF2B5EF4-FFF2-40B4-BE49-F238E27FC236}">
                <a16:creationId xmlns:a16="http://schemas.microsoft.com/office/drawing/2014/main" id="{71D1C4E3-193E-4972-9D49-6239E72B695B}"/>
              </a:ext>
            </a:extLst>
          </p:cNvPr>
          <p:cNvSpPr txBox="1"/>
          <p:nvPr/>
        </p:nvSpPr>
        <p:spPr>
          <a:xfrm>
            <a:off x="6335061" y="3933828"/>
            <a:ext cx="50862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nb-NO"/>
            </a:defPPr>
            <a:lvl1pPr marR="0" lvl="0" indent="0" defTabSz="742545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Oppgraderinger og vedlikehold på løsninger</a:t>
            </a:r>
          </a:p>
        </p:txBody>
      </p:sp>
      <p:sp>
        <p:nvSpPr>
          <p:cNvPr id="33" name="Rektangel: avrundede hjørner 32">
            <a:extLst>
              <a:ext uri="{FF2B5EF4-FFF2-40B4-BE49-F238E27FC236}">
                <a16:creationId xmlns:a16="http://schemas.microsoft.com/office/drawing/2014/main" id="{3E120D85-55C7-3125-2C1F-DFB8519151FF}"/>
              </a:ext>
            </a:extLst>
          </p:cNvPr>
          <p:cNvSpPr/>
          <p:nvPr/>
        </p:nvSpPr>
        <p:spPr>
          <a:xfrm>
            <a:off x="6336315" y="5457018"/>
            <a:ext cx="3019405" cy="34644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kstSylinder 121">
            <a:extLst>
              <a:ext uri="{FF2B5EF4-FFF2-40B4-BE49-F238E27FC236}">
                <a16:creationId xmlns:a16="http://schemas.microsoft.com/office/drawing/2014/main" id="{4FA589B8-AB26-47FF-911D-BE631E1754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03938" y="5460045"/>
            <a:ext cx="32972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nb-NO"/>
            </a:defPPr>
            <a:lvl1pPr marR="0" lvl="0" indent="0" defTabSz="742545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algn="l" defTabSz="74254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293947"/>
              </a:buClr>
              <a:buSzTx/>
              <a:buFontTx/>
              <a:buNone/>
              <a:tabLst/>
              <a:defRPr/>
            </a:pPr>
            <a:r>
              <a:rPr kumimoji="0" lang="nb-NO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Anskaffelser og avtaleforvaltning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EDC71341-6B0B-34DB-A489-1913240BD12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44823" y="437385"/>
            <a:ext cx="10978625" cy="376402"/>
            <a:chOff x="644823" y="437385"/>
            <a:chExt cx="10978625" cy="376402"/>
          </a:xfrm>
        </p:grpSpPr>
        <p:sp>
          <p:nvSpPr>
            <p:cNvPr id="34" name="Rektangel: avrundede hjørner 33">
              <a:extLst>
                <a:ext uri="{FF2B5EF4-FFF2-40B4-BE49-F238E27FC236}">
                  <a16:creationId xmlns:a16="http://schemas.microsoft.com/office/drawing/2014/main" id="{57AD6F87-D882-5C9C-70EC-3DE0CFF0FFC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4823" y="467345"/>
              <a:ext cx="10978625" cy="3464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" name="TekstSylinder 221">
              <a:extLst>
                <a:ext uri="{FF2B5EF4-FFF2-40B4-BE49-F238E27FC236}">
                  <a16:creationId xmlns:a16="http://schemas.microsoft.com/office/drawing/2014/main" id="{A4E93149-E649-416C-865A-27D0D1369A7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6345" y="437385"/>
              <a:ext cx="9202345" cy="307777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defRPr/>
              </a:pPr>
              <a:r>
                <a:rPr kumimoji="0" lang="nb-NO" sz="1400" b="1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/>
                  <a:ea typeface="Roboto"/>
                  <a:cs typeface="Arial"/>
                </a:rPr>
                <a:t>Oppgaver for å gi </a:t>
              </a:r>
              <a:r>
                <a:rPr lang="nb-NO" sz="1400" b="1" kern="0">
                  <a:solidFill>
                    <a:srgbClr val="0C2126"/>
                  </a:solidFill>
                  <a:latin typeface="Arial"/>
                  <a:ea typeface="Roboto"/>
                  <a:cs typeface="Arial"/>
                </a:rPr>
                <a:t>kameratilsyn </a:t>
              </a:r>
              <a:r>
                <a:rPr kumimoji="0" lang="nb-NO" sz="1400" b="1" i="0" u="none" strike="noStrike" kern="0" cap="none" spc="0" normalizeH="0" baseline="0" noProof="0">
                  <a:ln>
                    <a:noFill/>
                  </a:ln>
                  <a:solidFill>
                    <a:srgbClr val="0C2126"/>
                  </a:solidFill>
                  <a:effectLst/>
                  <a:uLnTx/>
                  <a:uFillTx/>
                  <a:latin typeface="Arial"/>
                  <a:ea typeface="Roboto"/>
                  <a:cs typeface="Arial"/>
                </a:rPr>
                <a:t>til bruker, ivareta respons, utrykning og evaluering</a:t>
              </a:r>
            </a:p>
          </p:txBody>
        </p:sp>
      </p:grp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0D146DD5-6D69-2202-1A50-6D3B875D5FE0}"/>
              </a:ext>
            </a:extLst>
          </p:cNvPr>
          <p:cNvCxnSpPr/>
          <p:nvPr/>
        </p:nvCxnSpPr>
        <p:spPr>
          <a:xfrm>
            <a:off x="11564229" y="1342035"/>
            <a:ext cx="89746" cy="0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0844F078-06DB-6862-07CD-B0591B337464}"/>
              </a:ext>
            </a:extLst>
          </p:cNvPr>
          <p:cNvCxnSpPr>
            <a:cxnSpLocks/>
          </p:cNvCxnSpPr>
          <p:nvPr/>
        </p:nvCxnSpPr>
        <p:spPr>
          <a:xfrm flipH="1">
            <a:off x="11650603" y="1342035"/>
            <a:ext cx="3372" cy="466457"/>
          </a:xfrm>
          <a:prstGeom prst="line">
            <a:avLst/>
          </a:prstGeom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1512EA81-BA2B-F7BA-969D-4792414A3D11}"/>
              </a:ext>
            </a:extLst>
          </p:cNvPr>
          <p:cNvCxnSpPr>
            <a:cxnSpLocks/>
          </p:cNvCxnSpPr>
          <p:nvPr/>
        </p:nvCxnSpPr>
        <p:spPr>
          <a:xfrm flipH="1">
            <a:off x="1801045" y="1796782"/>
            <a:ext cx="9852930" cy="32007"/>
          </a:xfrm>
          <a:prstGeom prst="line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pilkobling 22">
            <a:extLst>
              <a:ext uri="{FF2B5EF4-FFF2-40B4-BE49-F238E27FC236}">
                <a16:creationId xmlns:a16="http://schemas.microsoft.com/office/drawing/2014/main" id="{A938432C-E3A4-D400-A7EF-5A4F5816F4C1}"/>
              </a:ext>
            </a:extLst>
          </p:cNvPr>
          <p:cNvCxnSpPr>
            <a:cxnSpLocks/>
          </p:cNvCxnSpPr>
          <p:nvPr/>
        </p:nvCxnSpPr>
        <p:spPr>
          <a:xfrm flipV="1">
            <a:off x="1801045" y="1694479"/>
            <a:ext cx="0" cy="139072"/>
          </a:xfrm>
          <a:prstGeom prst="straightConnector1">
            <a:avLst/>
          </a:prstGeom>
          <a:ln w="63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654BE0C2-3085-7DE4-8BBD-DA392AD39E8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26695" y="5165964"/>
            <a:ext cx="1304879" cy="1054428"/>
            <a:chOff x="3298767" y="5156334"/>
            <a:chExt cx="1304879" cy="1054428"/>
          </a:xfrm>
        </p:grpSpPr>
        <p:sp>
          <p:nvSpPr>
            <p:cNvPr id="5" name="Rektangel: avrundede hjørner 4">
              <a:extLst>
                <a:ext uri="{FF2B5EF4-FFF2-40B4-BE49-F238E27FC236}">
                  <a16:creationId xmlns:a16="http://schemas.microsoft.com/office/drawing/2014/main" id="{5AC14087-AE90-7DB5-0786-9F4803C9AC5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43646" y="5156334"/>
              <a:ext cx="1260000" cy="93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Samhandling</a:t>
              </a:r>
              <a:endParaRPr kumimoji="0" lang="nb-NO" sz="1000" b="0" i="0" u="none" strike="noStrike" kern="0" cap="none" spc="0" normalizeH="0" baseline="0" noProof="0">
                <a:ln>
                  <a:noFill/>
                </a:ln>
                <a:solidFill>
                  <a:srgbClr val="0C2126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" name="Rektangel: avrundede hjørner 7">
              <a:extLst>
                <a:ext uri="{FF2B5EF4-FFF2-40B4-BE49-F238E27FC236}">
                  <a16:creationId xmlns:a16="http://schemas.microsoft.com/office/drawing/2014/main" id="{C72450BB-4DB9-3291-1166-06EFB3EC401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98767" y="5882310"/>
              <a:ext cx="1304879" cy="328452"/>
            </a:xfrm>
            <a:prstGeom prst="roundRect">
              <a:avLst>
                <a:gd name="adj" fmla="val 42792"/>
              </a:avLst>
            </a:prstGeom>
            <a:solidFill>
              <a:srgbClr val="BED39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defTabSz="74254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defRPr/>
              </a:pPr>
              <a:r>
                <a:rPr lang="nb-NO" sz="800" kern="0">
                  <a:solidFill>
                    <a:srgbClr val="000000"/>
                  </a:solidFill>
                  <a:latin typeface="Arial"/>
                  <a:ea typeface="Roboto"/>
                  <a:cs typeface="Arial"/>
                </a:rPr>
                <a:t>Leder </a:t>
              </a:r>
              <a:r>
                <a:rPr lang="nb-NO" sz="800" kern="0" err="1">
                  <a:solidFill>
                    <a:srgbClr val="000000"/>
                  </a:solidFill>
                  <a:latin typeface="Arial"/>
                  <a:ea typeface="Roboto"/>
                  <a:cs typeface="Arial"/>
                </a:rPr>
                <a:t>Digi.team</a:t>
              </a:r>
              <a:endParaRPr lang="nb-NO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Likebent trekant 17">
            <a:extLst>
              <a:ext uri="{FF2B5EF4-FFF2-40B4-BE49-F238E27FC236}">
                <a16:creationId xmlns:a16="http://schemas.microsoft.com/office/drawing/2014/main" id="{2E40C88E-7D8A-F225-6F01-4B55736393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2092" y="1921192"/>
            <a:ext cx="11026057" cy="184225"/>
          </a:xfrm>
          <a:prstGeom prst="triangle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562A64E2-C432-18C5-DB57-CE6203246D99}"/>
              </a:ext>
            </a:extLst>
          </p:cNvPr>
          <p:cNvGrpSpPr/>
          <p:nvPr/>
        </p:nvGrpSpPr>
        <p:grpSpPr>
          <a:xfrm>
            <a:off x="6303938" y="3931319"/>
            <a:ext cx="5289551" cy="346442"/>
            <a:chOff x="6303938" y="3931319"/>
            <a:chExt cx="5289551" cy="346442"/>
          </a:xfrm>
        </p:grpSpPr>
        <p:sp>
          <p:nvSpPr>
            <p:cNvPr id="19" name="Rektangel: avrundede hjørner 18">
              <a:extLst>
                <a:ext uri="{FF2B5EF4-FFF2-40B4-BE49-F238E27FC236}">
                  <a16:creationId xmlns:a16="http://schemas.microsoft.com/office/drawing/2014/main" id="{DDA7DD12-BAB4-1C2B-38A4-A6035028C425}"/>
                </a:ext>
              </a:extLst>
            </p:cNvPr>
            <p:cNvSpPr/>
            <p:nvPr/>
          </p:nvSpPr>
          <p:spPr>
            <a:xfrm>
              <a:off x="6303938" y="3931319"/>
              <a:ext cx="5289551" cy="3464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kstSylinder 19">
              <a:extLst>
                <a:ext uri="{FF2B5EF4-FFF2-40B4-BE49-F238E27FC236}">
                  <a16:creationId xmlns:a16="http://schemas.microsoft.com/office/drawing/2014/main" id="{AB48BF0B-D627-FAE5-3550-291EA6818C1C}"/>
                </a:ext>
              </a:extLst>
            </p:cNvPr>
            <p:cNvSpPr txBox="1"/>
            <p:nvPr/>
          </p:nvSpPr>
          <p:spPr>
            <a:xfrm>
              <a:off x="6311783" y="3943440"/>
              <a:ext cx="508625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nb-NO"/>
              </a:defPPr>
              <a:lvl1pPr marR="0" lvl="0" indent="0" defTabSz="742545" eaLnBrk="0" fontAlgn="base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 kumimoji="0" sz="1600" b="1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defRPr>
              </a:lvl1pPr>
            </a:lstStyle>
            <a:p>
              <a:pPr marL="0" marR="0" lvl="0" indent="0" algn="l" defTabSz="742545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93947"/>
                </a:buClr>
                <a:buSzTx/>
                <a:buFontTx/>
                <a:buNone/>
                <a:tabLst/>
                <a:defRPr/>
              </a:pPr>
              <a:r>
                <a:rPr kumimoji="0" lang="nb-NO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Oppgraderinger og vedlikehold av løsninger</a:t>
              </a:r>
            </a:p>
          </p:txBody>
        </p:sp>
      </p:grpSp>
      <p:sp>
        <p:nvSpPr>
          <p:cNvPr id="43" name="Ellipse 42">
            <a:extLst>
              <a:ext uri="{FF2B5EF4-FFF2-40B4-BE49-F238E27FC236}">
                <a16:creationId xmlns:a16="http://schemas.microsoft.com/office/drawing/2014/main" id="{AAFC315A-8DC6-AE17-1EC8-F5A136ED948F}"/>
              </a:ext>
            </a:extLst>
          </p:cNvPr>
          <p:cNvSpPr/>
          <p:nvPr/>
        </p:nvSpPr>
        <p:spPr>
          <a:xfrm>
            <a:off x="8472680" y="64604"/>
            <a:ext cx="260058" cy="26005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B4778353-7CFC-1B72-3765-028001DD8006}"/>
              </a:ext>
            </a:extLst>
          </p:cNvPr>
          <p:cNvSpPr/>
          <p:nvPr/>
        </p:nvSpPr>
        <p:spPr>
          <a:xfrm>
            <a:off x="8784171" y="62249"/>
            <a:ext cx="260058" cy="260058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9ACFA3C0-116B-8685-347A-A9208732F00C}"/>
              </a:ext>
            </a:extLst>
          </p:cNvPr>
          <p:cNvSpPr/>
          <p:nvPr/>
        </p:nvSpPr>
        <p:spPr>
          <a:xfrm>
            <a:off x="8698451" y="2758017"/>
            <a:ext cx="260058" cy="26005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9554E564-7C28-E75F-235E-B8A71067EA87}"/>
              </a:ext>
            </a:extLst>
          </p:cNvPr>
          <p:cNvSpPr/>
          <p:nvPr/>
        </p:nvSpPr>
        <p:spPr>
          <a:xfrm>
            <a:off x="7326570" y="2740650"/>
            <a:ext cx="260058" cy="26005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6B7AC6AB-82B8-220B-2E7D-CB66EB48EA2D}"/>
              </a:ext>
            </a:extLst>
          </p:cNvPr>
          <p:cNvSpPr/>
          <p:nvPr/>
        </p:nvSpPr>
        <p:spPr>
          <a:xfrm>
            <a:off x="10076147" y="2728568"/>
            <a:ext cx="260058" cy="26005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0AAC15B5-76E2-7EA9-69D4-6A7DB0B9CABE}"/>
              </a:ext>
            </a:extLst>
          </p:cNvPr>
          <p:cNvSpPr/>
          <p:nvPr/>
        </p:nvSpPr>
        <p:spPr>
          <a:xfrm>
            <a:off x="11393917" y="2753108"/>
            <a:ext cx="260058" cy="26005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FB24E809-C4C1-3DE2-216C-F3AF262637E5}"/>
              </a:ext>
            </a:extLst>
          </p:cNvPr>
          <p:cNvSpPr/>
          <p:nvPr/>
        </p:nvSpPr>
        <p:spPr>
          <a:xfrm>
            <a:off x="7329554" y="4234365"/>
            <a:ext cx="260058" cy="26005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4EC570AF-53C8-7E1A-29E7-9F5BF5828AA0}"/>
              </a:ext>
            </a:extLst>
          </p:cNvPr>
          <p:cNvSpPr/>
          <p:nvPr/>
        </p:nvSpPr>
        <p:spPr>
          <a:xfrm>
            <a:off x="8680517" y="4236394"/>
            <a:ext cx="260058" cy="26005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F73315C0-5E6D-67A1-E7FA-38F83ECFA315}"/>
              </a:ext>
            </a:extLst>
          </p:cNvPr>
          <p:cNvSpPr/>
          <p:nvPr/>
        </p:nvSpPr>
        <p:spPr>
          <a:xfrm>
            <a:off x="10025405" y="4224956"/>
            <a:ext cx="260058" cy="26005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2BC16F84-45F0-6936-71A9-15C7DF0DF50B}"/>
              </a:ext>
            </a:extLst>
          </p:cNvPr>
          <p:cNvSpPr/>
          <p:nvPr/>
        </p:nvSpPr>
        <p:spPr>
          <a:xfrm>
            <a:off x="11373398" y="4219021"/>
            <a:ext cx="260058" cy="26005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65ABCBDD-35C7-A232-F6DB-633583319041}"/>
              </a:ext>
            </a:extLst>
          </p:cNvPr>
          <p:cNvSpPr/>
          <p:nvPr/>
        </p:nvSpPr>
        <p:spPr>
          <a:xfrm>
            <a:off x="7360111" y="5788012"/>
            <a:ext cx="260058" cy="26005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E65E6856-7BE7-9FE3-8EBA-395843640191}"/>
              </a:ext>
            </a:extLst>
          </p:cNvPr>
          <p:cNvSpPr/>
          <p:nvPr/>
        </p:nvSpPr>
        <p:spPr>
          <a:xfrm>
            <a:off x="8733848" y="5780650"/>
            <a:ext cx="260058" cy="26005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6FF97E75-D588-779E-6B5A-400E246A0EF6}"/>
              </a:ext>
            </a:extLst>
          </p:cNvPr>
          <p:cNvSpPr/>
          <p:nvPr/>
        </p:nvSpPr>
        <p:spPr>
          <a:xfrm>
            <a:off x="2931409" y="828553"/>
            <a:ext cx="260058" cy="26005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2B17FF7A-073E-8CCC-C85D-B71B914E76AB}"/>
              </a:ext>
            </a:extLst>
          </p:cNvPr>
          <p:cNvSpPr/>
          <p:nvPr/>
        </p:nvSpPr>
        <p:spPr>
          <a:xfrm>
            <a:off x="5998377" y="826893"/>
            <a:ext cx="260058" cy="26005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0A48C489-3324-B16E-7F7B-81B28662BC53}"/>
              </a:ext>
            </a:extLst>
          </p:cNvPr>
          <p:cNvSpPr/>
          <p:nvPr/>
        </p:nvSpPr>
        <p:spPr>
          <a:xfrm>
            <a:off x="8662648" y="828553"/>
            <a:ext cx="260058" cy="26005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7E399263-847E-2294-A889-BBE449D87EB2}"/>
              </a:ext>
            </a:extLst>
          </p:cNvPr>
          <p:cNvSpPr/>
          <p:nvPr/>
        </p:nvSpPr>
        <p:spPr>
          <a:xfrm>
            <a:off x="11387172" y="803253"/>
            <a:ext cx="260058" cy="26005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AB3D51A8-0081-6EFE-89F0-01600CCA8120}"/>
              </a:ext>
            </a:extLst>
          </p:cNvPr>
          <p:cNvSpPr/>
          <p:nvPr/>
        </p:nvSpPr>
        <p:spPr>
          <a:xfrm>
            <a:off x="8472680" y="63960"/>
            <a:ext cx="260058" cy="26005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FBE2E795-E860-6297-C277-A5F9AF5808A9}"/>
              </a:ext>
            </a:extLst>
          </p:cNvPr>
          <p:cNvSpPr/>
          <p:nvPr/>
        </p:nvSpPr>
        <p:spPr>
          <a:xfrm>
            <a:off x="9095662" y="53817"/>
            <a:ext cx="260058" cy="260058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6FF97E75-D588-779E-6B5A-400E246A0EF6}"/>
              </a:ext>
            </a:extLst>
          </p:cNvPr>
          <p:cNvSpPr/>
          <p:nvPr/>
        </p:nvSpPr>
        <p:spPr>
          <a:xfrm>
            <a:off x="1656389" y="2868912"/>
            <a:ext cx="260058" cy="26005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6FF97E75-D588-779E-6B5A-400E246A0EF6}"/>
              </a:ext>
            </a:extLst>
          </p:cNvPr>
          <p:cNvSpPr/>
          <p:nvPr/>
        </p:nvSpPr>
        <p:spPr>
          <a:xfrm>
            <a:off x="2984666" y="3991128"/>
            <a:ext cx="260058" cy="26005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6FF97E75-D588-779E-6B5A-400E246A0EF6}"/>
              </a:ext>
            </a:extLst>
          </p:cNvPr>
          <p:cNvSpPr/>
          <p:nvPr/>
        </p:nvSpPr>
        <p:spPr>
          <a:xfrm>
            <a:off x="4287935" y="4030954"/>
            <a:ext cx="260058" cy="26005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6FF97E75-D588-779E-6B5A-400E246A0EF6}"/>
              </a:ext>
            </a:extLst>
          </p:cNvPr>
          <p:cNvSpPr/>
          <p:nvPr/>
        </p:nvSpPr>
        <p:spPr>
          <a:xfrm>
            <a:off x="5559523" y="4060284"/>
            <a:ext cx="260058" cy="26005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6FF97E75-D588-779E-6B5A-400E246A0EF6}"/>
              </a:ext>
            </a:extLst>
          </p:cNvPr>
          <p:cNvSpPr/>
          <p:nvPr/>
        </p:nvSpPr>
        <p:spPr>
          <a:xfrm>
            <a:off x="1548731" y="5196960"/>
            <a:ext cx="260058" cy="26005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6FF97E75-D588-779E-6B5A-400E246A0EF6}"/>
              </a:ext>
            </a:extLst>
          </p:cNvPr>
          <p:cNvSpPr/>
          <p:nvPr/>
        </p:nvSpPr>
        <p:spPr>
          <a:xfrm>
            <a:off x="2984666" y="5196960"/>
            <a:ext cx="260058" cy="26005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6FF97E75-D588-779E-6B5A-400E246A0EF6}"/>
              </a:ext>
            </a:extLst>
          </p:cNvPr>
          <p:cNvSpPr/>
          <p:nvPr/>
        </p:nvSpPr>
        <p:spPr>
          <a:xfrm>
            <a:off x="4379934" y="5205606"/>
            <a:ext cx="260058" cy="26005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6FF97E75-D588-779E-6B5A-400E246A0EF6}"/>
              </a:ext>
            </a:extLst>
          </p:cNvPr>
          <p:cNvSpPr/>
          <p:nvPr/>
        </p:nvSpPr>
        <p:spPr>
          <a:xfrm>
            <a:off x="2931409" y="2814330"/>
            <a:ext cx="260058" cy="26005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6FF97E75-D588-779E-6B5A-400E246A0EF6}"/>
              </a:ext>
            </a:extLst>
          </p:cNvPr>
          <p:cNvSpPr/>
          <p:nvPr/>
        </p:nvSpPr>
        <p:spPr>
          <a:xfrm>
            <a:off x="4287935" y="2798432"/>
            <a:ext cx="260058" cy="26005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6FF97E75-D588-779E-6B5A-400E246A0EF6}"/>
              </a:ext>
            </a:extLst>
          </p:cNvPr>
          <p:cNvSpPr/>
          <p:nvPr/>
        </p:nvSpPr>
        <p:spPr>
          <a:xfrm>
            <a:off x="5689552" y="2814748"/>
            <a:ext cx="260058" cy="26005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4" name="Ellipse 153">
            <a:extLst>
              <a:ext uri="{FF2B5EF4-FFF2-40B4-BE49-F238E27FC236}">
                <a16:creationId xmlns:a16="http://schemas.microsoft.com/office/drawing/2014/main" id="{6FF97E75-D588-779E-6B5A-400E246A0EF6}"/>
              </a:ext>
            </a:extLst>
          </p:cNvPr>
          <p:cNvSpPr/>
          <p:nvPr/>
        </p:nvSpPr>
        <p:spPr>
          <a:xfrm>
            <a:off x="1634906" y="4039756"/>
            <a:ext cx="260058" cy="26005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3" name="TekstSylinder 52">
            <a:extLst>
              <a:ext uri="{FF2B5EF4-FFF2-40B4-BE49-F238E27FC236}">
                <a16:creationId xmlns:a16="http://schemas.microsoft.com/office/drawing/2014/main" id="{C3E4DEC8-E1AF-90C1-583A-DE4D3916C73F}"/>
              </a:ext>
            </a:extLst>
          </p:cNvPr>
          <p:cNvSpPr txBox="1"/>
          <p:nvPr/>
        </p:nvSpPr>
        <p:spPr>
          <a:xfrm>
            <a:off x="3446024" y="3195695"/>
            <a:ext cx="6892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3630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F5011CB2-1BE2-D027-1561-CD107CA48595}"/>
              </a:ext>
            </a:extLst>
          </p:cNvPr>
          <p:cNvSpPr/>
          <p:nvPr/>
        </p:nvSpPr>
        <p:spPr>
          <a:xfrm>
            <a:off x="0" y="559214"/>
            <a:ext cx="11684000" cy="1266540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Arrow: Pentagon 20">
            <a:extLst>
              <a:ext uri="{FF2B5EF4-FFF2-40B4-BE49-F238E27FC236}">
                <a16:creationId xmlns:a16="http://schemas.microsoft.com/office/drawing/2014/main" id="{E8402E9F-6D6D-C5EB-5E43-6363778022C1}"/>
              </a:ext>
            </a:extLst>
          </p:cNvPr>
          <p:cNvSpPr/>
          <p:nvPr/>
        </p:nvSpPr>
        <p:spPr>
          <a:xfrm>
            <a:off x="1086467" y="4928510"/>
            <a:ext cx="4552332" cy="806245"/>
          </a:xfrm>
          <a:prstGeom prst="homePlate">
            <a:avLst>
              <a:gd name="adj" fmla="val 24390"/>
            </a:avLst>
          </a:prstGeom>
          <a:solidFill>
            <a:srgbClr val="C6D9F1"/>
          </a:solidFill>
          <a:ln>
            <a:solidFill>
              <a:srgbClr val="C6D9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24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Evaluere og videreføre, endre eller avslutte tjeneste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1B5AD117-3EFE-BEBA-A488-D6C995B187DA}"/>
              </a:ext>
            </a:extLst>
          </p:cNvPr>
          <p:cNvSpPr/>
          <p:nvPr/>
        </p:nvSpPr>
        <p:spPr>
          <a:xfrm>
            <a:off x="1086468" y="2156137"/>
            <a:ext cx="4552332" cy="806245"/>
          </a:xfrm>
          <a:prstGeom prst="homePlate">
            <a:avLst>
              <a:gd name="adj" fmla="val 24390"/>
            </a:avLst>
          </a:prstGeom>
          <a:solidFill>
            <a:srgbClr val="C6D9F1"/>
          </a:solidFill>
          <a:ln>
            <a:solidFill>
              <a:srgbClr val="C6D9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24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Henvise, kartlegge og tildele</a:t>
            </a:r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DEAEF761-BB93-2368-B4F4-A832F800D18A}"/>
              </a:ext>
            </a:extLst>
          </p:cNvPr>
          <p:cNvSpPr/>
          <p:nvPr/>
        </p:nvSpPr>
        <p:spPr>
          <a:xfrm>
            <a:off x="681467" y="2156137"/>
            <a:ext cx="810000" cy="810000"/>
          </a:xfrm>
          <a:prstGeom prst="ellipse">
            <a:avLst/>
          </a:prstGeom>
          <a:solidFill>
            <a:srgbClr val="8EB4E3"/>
          </a:solidFill>
          <a:ln w="28575">
            <a:solidFill>
              <a:srgbClr val="8EB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Arrow: Pentagon 14">
            <a:extLst>
              <a:ext uri="{FF2B5EF4-FFF2-40B4-BE49-F238E27FC236}">
                <a16:creationId xmlns:a16="http://schemas.microsoft.com/office/drawing/2014/main" id="{F6C71437-40BA-BBFB-C8E7-079E71C88F7D}"/>
              </a:ext>
            </a:extLst>
          </p:cNvPr>
          <p:cNvSpPr/>
          <p:nvPr/>
        </p:nvSpPr>
        <p:spPr>
          <a:xfrm>
            <a:off x="1086467" y="3085268"/>
            <a:ext cx="4552332" cy="806245"/>
          </a:xfrm>
          <a:prstGeom prst="homePlate">
            <a:avLst>
              <a:gd name="adj" fmla="val 24390"/>
            </a:avLst>
          </a:prstGeom>
          <a:solidFill>
            <a:srgbClr val="C6D9F1"/>
          </a:solidFill>
          <a:ln>
            <a:solidFill>
              <a:srgbClr val="C6D9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24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Gjøre tilpasninger, gi opplæring og installere</a:t>
            </a:r>
          </a:p>
        </p:txBody>
      </p:sp>
      <p:sp>
        <p:nvSpPr>
          <p:cNvPr id="10" name="Oval 15">
            <a:extLst>
              <a:ext uri="{FF2B5EF4-FFF2-40B4-BE49-F238E27FC236}">
                <a16:creationId xmlns:a16="http://schemas.microsoft.com/office/drawing/2014/main" id="{048E7C67-CF01-BBF5-6879-7B7AE3E68065}"/>
              </a:ext>
            </a:extLst>
          </p:cNvPr>
          <p:cNvSpPr/>
          <p:nvPr/>
        </p:nvSpPr>
        <p:spPr>
          <a:xfrm>
            <a:off x="681466" y="3085268"/>
            <a:ext cx="810000" cy="810000"/>
          </a:xfrm>
          <a:prstGeom prst="ellipse">
            <a:avLst/>
          </a:prstGeom>
          <a:solidFill>
            <a:srgbClr val="8EB4E3"/>
          </a:solidFill>
          <a:ln w="28575">
            <a:solidFill>
              <a:srgbClr val="8EB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Arrow: Pentagon 16">
            <a:extLst>
              <a:ext uri="{FF2B5EF4-FFF2-40B4-BE49-F238E27FC236}">
                <a16:creationId xmlns:a16="http://schemas.microsoft.com/office/drawing/2014/main" id="{85927640-2543-4975-72A1-07C81DFC4CB7}"/>
              </a:ext>
            </a:extLst>
          </p:cNvPr>
          <p:cNvSpPr/>
          <p:nvPr/>
        </p:nvSpPr>
        <p:spPr>
          <a:xfrm>
            <a:off x="1086467" y="4010644"/>
            <a:ext cx="4552332" cy="806245"/>
          </a:xfrm>
          <a:prstGeom prst="homePlate">
            <a:avLst>
              <a:gd name="adj" fmla="val 24390"/>
            </a:avLst>
          </a:prstGeom>
          <a:solidFill>
            <a:srgbClr val="C6D9F1"/>
          </a:solidFill>
          <a:ln>
            <a:solidFill>
              <a:srgbClr val="C6D9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24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Ivareta respons og utrykning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2" name="Oval 17">
            <a:extLst>
              <a:ext uri="{FF2B5EF4-FFF2-40B4-BE49-F238E27FC236}">
                <a16:creationId xmlns:a16="http://schemas.microsoft.com/office/drawing/2014/main" id="{5D9EA207-58A7-DCF8-8238-4C6AEEF036F5}"/>
              </a:ext>
            </a:extLst>
          </p:cNvPr>
          <p:cNvSpPr/>
          <p:nvPr/>
        </p:nvSpPr>
        <p:spPr>
          <a:xfrm>
            <a:off x="681466" y="4010644"/>
            <a:ext cx="810000" cy="810000"/>
          </a:xfrm>
          <a:prstGeom prst="ellipse">
            <a:avLst/>
          </a:prstGeom>
          <a:solidFill>
            <a:srgbClr val="8EB4E3"/>
          </a:solidFill>
          <a:ln w="28575">
            <a:solidFill>
              <a:srgbClr val="8EB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9">
            <a:extLst>
              <a:ext uri="{FF2B5EF4-FFF2-40B4-BE49-F238E27FC236}">
                <a16:creationId xmlns:a16="http://schemas.microsoft.com/office/drawing/2014/main" id="{9A1CDCFD-E2A4-76F3-6540-F4B49AA340AE}"/>
              </a:ext>
            </a:extLst>
          </p:cNvPr>
          <p:cNvSpPr/>
          <p:nvPr/>
        </p:nvSpPr>
        <p:spPr>
          <a:xfrm>
            <a:off x="681466" y="4932265"/>
            <a:ext cx="810000" cy="810000"/>
          </a:xfrm>
          <a:prstGeom prst="ellipse">
            <a:avLst/>
          </a:prstGeom>
          <a:solidFill>
            <a:srgbClr val="8EB4E3"/>
          </a:solidFill>
          <a:ln w="28575">
            <a:solidFill>
              <a:srgbClr val="8EB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Arrow: Pentagon 23">
            <a:extLst>
              <a:ext uri="{FF2B5EF4-FFF2-40B4-BE49-F238E27FC236}">
                <a16:creationId xmlns:a16="http://schemas.microsoft.com/office/drawing/2014/main" id="{AC408282-AFBA-6CBA-344F-CD876A141D4E}"/>
              </a:ext>
            </a:extLst>
          </p:cNvPr>
          <p:cNvSpPr/>
          <p:nvPr/>
        </p:nvSpPr>
        <p:spPr>
          <a:xfrm>
            <a:off x="629266" y="717662"/>
            <a:ext cx="10000634" cy="969603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kumimoji="0" lang="nb-NO" sz="3200" b="1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Oppgaver for å gi </a:t>
            </a:r>
            <a:r>
              <a:rPr lang="nb-NO" sz="3200" b="1">
                <a:solidFill>
                  <a:schemeClr val="tx2">
                    <a:lumMod val="75000"/>
                  </a:schemeClr>
                </a:solidFill>
                <a:cs typeface="Arial"/>
              </a:rPr>
              <a:t>kameratilsyn </a:t>
            </a:r>
            <a:r>
              <a:rPr kumimoji="0" lang="nb-NO" sz="3200" b="1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til bruker, ivareta respons, utrykning og evaluering</a:t>
            </a:r>
            <a:r>
              <a:rPr lang="nb-NO" sz="3200" b="1">
                <a:solidFill>
                  <a:schemeClr val="tx2">
                    <a:lumMod val="75000"/>
                  </a:schemeClr>
                </a:solidFill>
                <a:cs typeface="Arial"/>
              </a:rPr>
              <a:t> </a:t>
            </a:r>
            <a:endParaRPr kumimoji="0" lang="nb-NO" sz="3200" b="1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18" name="Bilde 17" descr="Et bilde som inneholder tekst, klær, tegnefilm, person&#10;&#10;Automatisk generert beskrivelse">
            <a:extLst>
              <a:ext uri="{FF2B5EF4-FFF2-40B4-BE49-F238E27FC236}">
                <a16:creationId xmlns:a16="http://schemas.microsoft.com/office/drawing/2014/main" id="{85C641EA-C111-F80A-9AB0-B7B2A1EE4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800" y="2102204"/>
            <a:ext cx="5640200" cy="357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0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04F831-E6D9-D098-C84B-8A2E1DF43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400" b="1" dirty="0"/>
              <a:t>Agenda for dagen</a:t>
            </a:r>
            <a:br>
              <a:rPr lang="nb-NO" sz="4400" b="1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AD47DE-384A-F5B4-85F5-02D1C868C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>
                <a:latin typeface="Work Sans"/>
              </a:rPr>
              <a:t>Innledning/oppstart 1000- 1145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>
                <a:latin typeface="Work Sans"/>
              </a:rPr>
              <a:t>Lunsj 1145- 1245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b-NO" dirty="0">
              <a:latin typeface="Work Sans"/>
            </a:endParaRPr>
          </a:p>
          <a:p>
            <a:pPr marL="800100" lvl="1" indent="-342900"/>
            <a:r>
              <a:rPr lang="nb-NO" dirty="0">
                <a:latin typeface="Work Sans"/>
              </a:rPr>
              <a:t>Workshop 1245 – 1445</a:t>
            </a:r>
          </a:p>
          <a:p>
            <a:pPr marL="800100" lvl="1" indent="-342900"/>
            <a:endParaRPr lang="nb-NO" dirty="0">
              <a:latin typeface="Work Sans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>
                <a:latin typeface="Work Sans"/>
              </a:rPr>
              <a:t>Avslutning 1445- 1500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3232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 23">
            <a:extLst>
              <a:ext uri="{FF2B5EF4-FFF2-40B4-BE49-F238E27FC236}">
                <a16:creationId xmlns:a16="http://schemas.microsoft.com/office/drawing/2014/main" id="{29533E60-4E7B-679C-B3B2-1C2F3B25EEA7}"/>
              </a:ext>
            </a:extLst>
          </p:cNvPr>
          <p:cNvSpPr/>
          <p:nvPr/>
        </p:nvSpPr>
        <p:spPr>
          <a:xfrm>
            <a:off x="6354135" y="2092569"/>
            <a:ext cx="5568974" cy="35887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Arrow: Pentagon 3">
            <a:extLst>
              <a:ext uri="{FF2B5EF4-FFF2-40B4-BE49-F238E27FC236}">
                <a16:creationId xmlns:a16="http://schemas.microsoft.com/office/drawing/2014/main" id="{872903F9-FA0E-61E1-ABF3-2A01BD4716F8}"/>
              </a:ext>
            </a:extLst>
          </p:cNvPr>
          <p:cNvSpPr/>
          <p:nvPr/>
        </p:nvSpPr>
        <p:spPr>
          <a:xfrm>
            <a:off x="895968" y="378137"/>
            <a:ext cx="11296032" cy="806245"/>
          </a:xfrm>
          <a:prstGeom prst="homePlate">
            <a:avLst>
              <a:gd name="adj" fmla="val 24390"/>
            </a:avLst>
          </a:prstGeom>
          <a:solidFill>
            <a:srgbClr val="C6D9F1"/>
          </a:solidFill>
          <a:ln>
            <a:solidFill>
              <a:srgbClr val="C6D9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24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HENVISE, KARTLEGGE OG TILDELE</a:t>
            </a:r>
          </a:p>
        </p:txBody>
      </p:sp>
      <p:sp>
        <p:nvSpPr>
          <p:cNvPr id="3" name="Oval 9">
            <a:extLst>
              <a:ext uri="{FF2B5EF4-FFF2-40B4-BE49-F238E27FC236}">
                <a16:creationId xmlns:a16="http://schemas.microsoft.com/office/drawing/2014/main" id="{41DA0848-EE88-07CE-0D69-C0FA025BEDED}"/>
              </a:ext>
            </a:extLst>
          </p:cNvPr>
          <p:cNvSpPr/>
          <p:nvPr/>
        </p:nvSpPr>
        <p:spPr>
          <a:xfrm>
            <a:off x="490967" y="378137"/>
            <a:ext cx="810000" cy="810000"/>
          </a:xfrm>
          <a:prstGeom prst="ellipse">
            <a:avLst/>
          </a:prstGeom>
          <a:solidFill>
            <a:srgbClr val="8EB4E3"/>
          </a:solidFill>
          <a:ln w="28575">
            <a:solidFill>
              <a:srgbClr val="8EB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9DB118E-A65A-621B-68DD-C810944E35CF}"/>
              </a:ext>
            </a:extLst>
          </p:cNvPr>
          <p:cNvSpPr txBox="1"/>
          <p:nvPr/>
        </p:nvSpPr>
        <p:spPr>
          <a:xfrm>
            <a:off x="1416912" y="1276651"/>
            <a:ext cx="3499963" cy="338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>
                <a:solidFill>
                  <a:schemeClr val="tx2">
                    <a:lumMod val="75000"/>
                  </a:schemeClr>
                </a:solidFill>
              </a:rPr>
              <a:t>MÅL 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3E0443-ABFA-D951-8766-1167B07FE0B6}"/>
              </a:ext>
            </a:extLst>
          </p:cNvPr>
          <p:cNvSpPr txBox="1"/>
          <p:nvPr/>
        </p:nvSpPr>
        <p:spPr>
          <a:xfrm>
            <a:off x="6462857" y="2244378"/>
            <a:ext cx="6336393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>
                <a:solidFill>
                  <a:schemeClr val="tx2">
                    <a:lumMod val="75000"/>
                  </a:schemeClr>
                </a:solidFill>
              </a:rPr>
              <a:t>TIPS TIL ORGANISERING OG GJENNOMFØRING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9128CA4-78E7-A7ED-6444-0B3E0528AF4A}"/>
              </a:ext>
            </a:extLst>
          </p:cNvPr>
          <p:cNvSpPr txBox="1"/>
          <p:nvPr/>
        </p:nvSpPr>
        <p:spPr>
          <a:xfrm>
            <a:off x="750638" y="2185375"/>
            <a:ext cx="3213100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>
                <a:solidFill>
                  <a:schemeClr val="tx2">
                    <a:lumMod val="75000"/>
                  </a:schemeClr>
                </a:solidFill>
              </a:rPr>
              <a:t>OPPGAVER SOM MÅ GJØRES: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619472B-BC03-3D2C-595F-84FB48AC6EE7}"/>
              </a:ext>
            </a:extLst>
          </p:cNvPr>
          <p:cNvSpPr txBox="1"/>
          <p:nvPr/>
        </p:nvSpPr>
        <p:spPr>
          <a:xfrm>
            <a:off x="1300967" y="1568527"/>
            <a:ext cx="1034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1" kern="120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</a:t>
            </a:r>
            <a:r>
              <a:rPr lang="nb-NO" sz="1200" b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ommunen har etablerte rutiner for å kunne identifisere, kartlegge og tilby </a:t>
            </a:r>
            <a:r>
              <a:rPr lang="nb-NO" sz="12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kameratilsyn</a:t>
            </a:r>
            <a:r>
              <a:rPr lang="nb-NO" sz="1200" b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som en del av sin tjeneste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Ansvar: Koordinering og tildeling</a:t>
            </a:r>
            <a:endParaRPr lang="nb-NO" sz="1100" b="1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Grafikk 9" descr="Flagg med heldekkende fyll">
            <a:extLst>
              <a:ext uri="{FF2B5EF4-FFF2-40B4-BE49-F238E27FC236}">
                <a16:creationId xmlns:a16="http://schemas.microsoft.com/office/drawing/2014/main" id="{8A35BD28-4D72-DFF2-F9E8-29C7D1B029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965" y="1306144"/>
            <a:ext cx="469239" cy="469239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E24F90B-3155-9753-1A49-19AA4E0BCBE9}"/>
              </a:ext>
            </a:extLst>
          </p:cNvPr>
          <p:cNvSpPr txBox="1"/>
          <p:nvPr/>
        </p:nvSpPr>
        <p:spPr>
          <a:xfrm>
            <a:off x="664632" y="2732347"/>
            <a:ext cx="5351323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 defTabSz="9144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nb-NO" sz="1200" kern="0" dirty="0"/>
              <a:t>Motta henvisning eller forespørsel fra bruker, pårørende eller tjenesten, og registrere bruker i Profil.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nb-NO" sz="1200" kern="0" dirty="0"/>
              <a:t>Gjennomfør kartleggingsbesøk med bruker og ev. pårørende i henhold til kartleggingsrutinene.  </a:t>
            </a:r>
            <a:endParaRPr lang="nb-NO" sz="1200" kern="0" dirty="0">
              <a:cs typeface="Calibri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nb-NO" sz="1200" kern="0" dirty="0"/>
              <a:t>Gjør en vurdering av gevinster for brukeren og kommunen basert på kartleggingen, og vurder om kameratilsyn vil løse hele eller deler av brukerbehovet. 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nb-NO" sz="1200" kern="0" dirty="0"/>
              <a:t>Tildel tjeneste og dokumenter i Profil. </a:t>
            </a:r>
            <a:endParaRPr lang="nb-NO" sz="1200" kern="0">
              <a:highlight>
                <a:srgbClr val="FF0000"/>
              </a:highlight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nb-NO" sz="1200" kern="0" dirty="0"/>
              <a:t>Driftskoordinator i vurderingstemaet oppdater tiltaksplanen, bestill utstyr og installasjon i henhold til rutiner for kameratilsyn. </a:t>
            </a:r>
            <a:endParaRPr lang="nb-NO" sz="1200" kern="0" dirty="0">
              <a:cs typeface="Calibri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D66E87BF-4784-0B48-2692-5B8C7B111844}"/>
              </a:ext>
            </a:extLst>
          </p:cNvPr>
          <p:cNvSpPr txBox="1"/>
          <p:nvPr/>
        </p:nvSpPr>
        <p:spPr>
          <a:xfrm>
            <a:off x="6443372" y="2756197"/>
            <a:ext cx="539049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nb-NO" sz="1200" kern="0">
                <a:solidFill>
                  <a:schemeClr val="tx2">
                    <a:lumMod val="75000"/>
                  </a:schemeClr>
                </a:solidFill>
              </a:rPr>
              <a:t>Kameratilsyn skal tildeles som et naturlig førstevalg, så fremst behovet dekkes. 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nb-NO" sz="1200" kern="0">
                <a:solidFill>
                  <a:schemeClr val="tx2">
                    <a:lumMod val="75000"/>
                  </a:schemeClr>
                </a:solidFill>
              </a:rPr>
              <a:t>Saksbehandlerne må ha god kjennskap til hvordan kameratilsyn kan skape nytteverdi for brukerne. Saksbehandlere må få god opplæring.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nb-NO" sz="1200" kern="0">
                <a:solidFill>
                  <a:schemeClr val="tx2">
                    <a:lumMod val="75000"/>
                  </a:schemeClr>
                </a:solidFill>
              </a:rPr>
              <a:t>God kommunikasjon mellom saksbehandler og tjenesten er nødvendig for å treffe behovene og kan redusere «plunder og heft» senere.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A185F529-715E-BF5A-FA58-9607DBE84699}"/>
              </a:ext>
            </a:extLst>
          </p:cNvPr>
          <p:cNvSpPr/>
          <p:nvPr/>
        </p:nvSpPr>
        <p:spPr>
          <a:xfrm>
            <a:off x="533779" y="2067259"/>
            <a:ext cx="5613030" cy="3614012"/>
          </a:xfrm>
          <a:prstGeom prst="rect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2552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38AD3AD-91DD-4B4F-699E-7AF792A2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26" y="1257300"/>
            <a:ext cx="4129158" cy="1600200"/>
          </a:xfrm>
        </p:spPr>
        <p:txBody>
          <a:bodyPr>
            <a:normAutofit fontScale="90000"/>
          </a:bodyPr>
          <a:lstStyle/>
          <a:p>
            <a:r>
              <a:rPr lang="en-US" sz="4800" err="1">
                <a:cs typeface="Calibri"/>
              </a:rPr>
              <a:t>Tjenestereise</a:t>
            </a:r>
            <a:br>
              <a:rPr lang="en-US" sz="4800">
                <a:cs typeface="Calibri"/>
              </a:rPr>
            </a:br>
            <a:endParaRPr lang="en-US" sz="4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51BB82-EBC1-4D47-C9F8-0F71C940D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408" y="79749"/>
            <a:ext cx="6794906" cy="6095064"/>
          </a:xfrm>
          <a:prstGeom prst="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8B238C1-B0A0-91AC-01BA-38E73E5B2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7012"/>
            <a:ext cx="3932237" cy="326197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800">
              <a:cs typeface="Calibri"/>
            </a:endParaRPr>
          </a:p>
          <a:p>
            <a:r>
              <a:rPr lang="en-US" sz="2800" err="1">
                <a:cs typeface="Calibri"/>
              </a:rPr>
              <a:t>Kartlegging</a:t>
            </a:r>
            <a:r>
              <a:rPr lang="en-US" sz="2800">
                <a:cs typeface="Calibri"/>
              </a:rPr>
              <a:t> og </a:t>
            </a:r>
            <a:r>
              <a:rPr lang="en-US" sz="2800" err="1">
                <a:cs typeface="Calibri"/>
              </a:rPr>
              <a:t>tildeling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245804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892F452-DA41-1AB9-B485-3B835B8F3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936" y="-5576"/>
            <a:ext cx="7956370" cy="674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36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9ACB22E-13A2-4A4C-8DA0-A8487D3BF907}"/>
              </a:ext>
            </a:extLst>
          </p:cNvPr>
          <p:cNvSpPr/>
          <p:nvPr/>
        </p:nvSpPr>
        <p:spPr>
          <a:xfrm>
            <a:off x="4776716" y="2773907"/>
            <a:ext cx="1398895" cy="532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2D2AF3-BBA9-8A1C-20D6-A4FF9278C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956" y="1058956"/>
            <a:ext cx="4448735" cy="443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4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C1D0B1-9347-7457-59B0-071987B4A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Erfaringer, råd og tips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E77B4A0-CB8B-7F46-9D18-87651206F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515"/>
            <a:ext cx="10515600" cy="4659448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0" u="none" strike="noStrike">
                <a:effectLst/>
                <a:latin typeface="Verdana" panose="020B0604030504040204" pitchFamily="34" charset="0"/>
              </a:rPr>
              <a:t>Motstand i organisasjonen mot å få ansvar (alle stoler på «</a:t>
            </a:r>
            <a:r>
              <a:rPr lang="nb-NO" sz="1800" b="0" i="0" u="none" strike="noStrike" err="1">
                <a:effectLst/>
                <a:latin typeface="Verdana" panose="020B0604030504040204" pitchFamily="34" charset="0"/>
              </a:rPr>
              <a:t>Andrè</a:t>
            </a:r>
            <a:r>
              <a:rPr lang="nb-NO" sz="1800" b="0" i="0" u="none" strike="noStrike">
                <a:effectLst/>
                <a:latin typeface="Verdana" panose="020B0604030504040204" pitchFamily="34" charset="0"/>
              </a:rPr>
              <a:t>»)</a:t>
            </a:r>
            <a:r>
              <a:rPr lang="en-US" sz="1800" b="0" i="0">
                <a:effectLst/>
                <a:latin typeface="Verdana" panose="020B0604030504040204" pitchFamily="34" charset="0"/>
              </a:rPr>
              <a:t>​</a:t>
            </a:r>
            <a:endParaRPr lang="en-US" b="0" i="0"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nb-NO" sz="1800" b="0" i="0" u="none" strike="noStrike">
                <a:effectLst/>
                <a:latin typeface="Verdana" panose="020B0604030504040204" pitchFamily="34" charset="0"/>
              </a:rPr>
              <a:t>Vær tydelig på grenseoppgang, definer hva oppgaven er og hvem det er sitt ansvar</a:t>
            </a:r>
            <a:r>
              <a:rPr lang="nb-NO" sz="1800" b="0" i="0">
                <a:effectLst/>
                <a:latin typeface="Verdana" panose="020B0604030504040204" pitchFamily="34" charset="0"/>
              </a:rPr>
              <a:t>​</a:t>
            </a:r>
            <a:endParaRPr lang="nb-NO" b="0" i="0"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nb-NO" sz="1800" b="0" i="0" u="none" strike="noStrike">
                <a:effectLst/>
                <a:latin typeface="Verdana" panose="020B0604030504040204" pitchFamily="34" charset="0"/>
              </a:rPr>
              <a:t>Splitt opp/slå sammen ansvar ved behov</a:t>
            </a:r>
            <a:r>
              <a:rPr lang="en-US" sz="1800" b="0" i="0">
                <a:effectLst/>
                <a:latin typeface="Verdana" panose="020B0604030504040204" pitchFamily="34" charset="0"/>
              </a:rPr>
              <a:t>​</a:t>
            </a:r>
            <a:endParaRPr lang="en-US" b="0" i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0" u="none" strike="noStrike">
                <a:effectLst/>
                <a:latin typeface="Verdana" panose="020B0604030504040204" pitchFamily="34" charset="0"/>
              </a:rPr>
              <a:t>Ledelsesforankring: Ledelsen MÅ involvere seg og ta ansvar!!</a:t>
            </a:r>
            <a:r>
              <a:rPr lang="nb-NO" sz="1800" b="0" i="0">
                <a:effectLst/>
                <a:latin typeface="Verdana" panose="020B0604030504040204" pitchFamily="34" charset="0"/>
              </a:rPr>
              <a:t>​</a:t>
            </a:r>
            <a:endParaRPr lang="nb-NO" b="0" i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0" u="none" strike="noStrike">
                <a:effectLst/>
                <a:latin typeface="Verdana" panose="020B0604030504040204" pitchFamily="34" charset="0"/>
              </a:rPr>
              <a:t>Vær godt forberedt i møte med lederne. Eksemplifiser og kom med tips</a:t>
            </a:r>
            <a:r>
              <a:rPr lang="en-US" sz="1800" b="0" i="0">
                <a:effectLst/>
                <a:latin typeface="Verdana" panose="020B0604030504040204" pitchFamily="34" charset="0"/>
              </a:rPr>
              <a:t>​</a:t>
            </a:r>
            <a:endParaRPr lang="en-US" b="0" i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0" u="none" strike="noStrike">
                <a:effectLst/>
                <a:latin typeface="Verdana" panose="020B0604030504040204" pitchFamily="34" charset="0"/>
              </a:rPr>
              <a:t>Involver store deler av organisasjonen, på tvers av "siloer"</a:t>
            </a:r>
            <a:r>
              <a:rPr lang="nb-NO" sz="1800" b="0" i="0">
                <a:effectLst/>
                <a:latin typeface="Verdana" panose="020B0604030504040204" pitchFamily="34" charset="0"/>
              </a:rPr>
              <a:t>​</a:t>
            </a:r>
            <a:endParaRPr lang="nb-NO" b="0" i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0" u="none" strike="noStrike">
                <a:effectLst/>
                <a:latin typeface="Verdana" panose="020B0604030504040204" pitchFamily="34" charset="0"/>
              </a:rPr>
              <a:t>Ansvar må ut av prosjekt – forankres i drift helst før/senest ved prosjektslutt eller ved i driftsettelse av teknologi</a:t>
            </a:r>
            <a:r>
              <a:rPr lang="en-US" sz="1800" b="0" i="0">
                <a:effectLst/>
                <a:latin typeface="Verdana" panose="020B0604030504040204" pitchFamily="34" charset="0"/>
              </a:rPr>
              <a:t>​</a:t>
            </a:r>
            <a:endParaRPr lang="en-US" b="0" i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0" u="none" strike="noStrike">
                <a:effectLst/>
                <a:latin typeface="Verdana" panose="020B0604030504040204" pitchFamily="34" charset="0"/>
              </a:rPr>
              <a:t>Oppgaver med 24-timers driftskrav må ha eget fokus</a:t>
            </a:r>
            <a:r>
              <a:rPr lang="en-US" sz="1800" b="0" i="0">
                <a:effectLst/>
                <a:latin typeface="Verdana" panose="020B0604030504040204" pitchFamily="34" charset="0"/>
              </a:rPr>
              <a:t>​</a:t>
            </a:r>
            <a:endParaRPr lang="en-US" b="0" i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0" u="none" strike="noStrike">
                <a:effectLst/>
                <a:latin typeface="Verdana" panose="020B0604030504040204" pitchFamily="34" charset="0"/>
              </a:rPr>
              <a:t>IKKE slipp fokus. Modellen må forbedres kontinuerlig, basert på erfaring</a:t>
            </a:r>
            <a:r>
              <a:rPr lang="en-US" sz="1800" b="0" i="0">
                <a:effectLst/>
                <a:latin typeface="Verdana" panose="020B0604030504040204" pitchFamily="34" charset="0"/>
              </a:rPr>
              <a:t>​ </a:t>
            </a:r>
            <a:r>
              <a:rPr lang="en-US" sz="1800">
                <a:latin typeface="Verdana" panose="020B0604030504040204" pitchFamily="34" charset="0"/>
              </a:rPr>
              <a:t>i </a:t>
            </a:r>
            <a:r>
              <a:rPr lang="en-US" sz="1800" b="0" i="0">
                <a:effectLst/>
                <a:latin typeface="Verdana" panose="020B0604030504040204" pitchFamily="34" charset="0"/>
              </a:rPr>
              <a:t>drift</a:t>
            </a:r>
            <a:endParaRPr lang="en-US" b="0" i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0" u="none" strike="noStrike">
                <a:effectLst/>
                <a:latin typeface="Verdana" panose="020B0604030504040204" pitchFamily="34" charset="0"/>
              </a:rPr>
              <a:t>Modellen er veldig oversiktlig og </a:t>
            </a:r>
            <a:r>
              <a:rPr lang="nb-NO" sz="1800" b="0" i="0" u="none" strike="noStrike" err="1">
                <a:effectLst/>
                <a:latin typeface="Verdana" panose="020B0604030504040204" pitchFamily="34" charset="0"/>
              </a:rPr>
              <a:t>kvalitetsikrer</a:t>
            </a:r>
            <a:r>
              <a:rPr lang="nb-NO" sz="1800" b="0" i="0" u="none" strike="noStrike">
                <a:effectLst/>
                <a:latin typeface="Verdana" panose="020B0604030504040204" pitchFamily="34" charset="0"/>
              </a:rPr>
              <a:t> inkludering</a:t>
            </a:r>
            <a:endParaRPr lang="nb-NO" b="0" i="0">
              <a:effectLst/>
              <a:latin typeface="Arial" panose="020B0604020202020204" pitchFamily="34" charset="0"/>
            </a:endParaRP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5412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22632C-8F09-5763-1567-D13D400F0C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Takk for oss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br>
              <a:rPr lang="nb-NO" dirty="0">
                <a:sym typeface="Wingdings" panose="05000000000000000000" pitchFamily="2" charset="2"/>
              </a:rPr>
            </a:b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3E5A38A-9FDA-2019-E0D7-ED21A3DBE9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>
                <a:hlinkClick r:id="rId2"/>
              </a:rPr>
              <a:t>https://youtu.be/TOzTGjYv1P0</a:t>
            </a:r>
            <a:endParaRPr lang="nb-NO"/>
          </a:p>
          <a:p>
            <a:endParaRPr lang="nb-NO"/>
          </a:p>
          <a:p>
            <a:r>
              <a:rPr lang="nb-NO" err="1"/>
              <a:t>velferdsteknologi@harstad</a:t>
            </a:r>
            <a:r>
              <a:rPr lang="nb-NO"/>
              <a:t>.kommune.no </a:t>
            </a:r>
          </a:p>
        </p:txBody>
      </p:sp>
    </p:spTree>
    <p:extLst>
      <p:ext uri="{BB962C8B-B14F-4D97-AF65-F5344CB8AC3E}">
        <p14:creationId xmlns:p14="http://schemas.microsoft.com/office/powerpoint/2010/main" val="1746682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64752-1A9C-643D-ECC0-836CE12BD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236" y="2487839"/>
            <a:ext cx="10515600" cy="1325563"/>
          </a:xfrm>
        </p:spPr>
        <p:txBody>
          <a:bodyPr/>
          <a:lstStyle/>
          <a:p>
            <a:r>
              <a:rPr lang="en-US" dirty="0">
                <a:latin typeface="Work Sans SemiBold"/>
              </a:rPr>
              <a:t>Lunch 1145-1245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251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CBAB65-5FBD-BF7B-A551-548F7529B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Work Sans SemiBold"/>
              </a:rPr>
              <a:t>Workshop- del 1 (1245-1325)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E772D4-806D-4394-FF1D-FDFBFA297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dirty="0">
                <a:latin typeface="Work Sans"/>
              </a:rPr>
              <a:t>Oppgave 1 – Interessentanalyse </a:t>
            </a:r>
            <a:r>
              <a:rPr lang="nb-NO" b="1" dirty="0">
                <a:latin typeface="Work Sans"/>
              </a:rPr>
              <a:t>20 minutter</a:t>
            </a:r>
          </a:p>
          <a:p>
            <a:r>
              <a:rPr lang="nb-NO" dirty="0">
                <a:latin typeface="Work Sans"/>
              </a:rPr>
              <a:t>hvem trenger å bidra med utarbeidelse av HTM?</a:t>
            </a:r>
          </a:p>
          <a:p>
            <a:r>
              <a:rPr lang="nb-NO" dirty="0">
                <a:latin typeface="Work Sans"/>
              </a:rPr>
              <a:t>hvem er naturlig at har oppgaver ansvar i HTM?</a:t>
            </a:r>
          </a:p>
          <a:p>
            <a:pPr marL="0" indent="0">
              <a:buNone/>
            </a:pPr>
            <a:endParaRPr lang="nb-NO" dirty="0">
              <a:latin typeface="Work Sans"/>
            </a:endParaRPr>
          </a:p>
          <a:p>
            <a:pPr marL="0" indent="0">
              <a:buNone/>
            </a:pPr>
            <a:r>
              <a:rPr lang="nb-NO" dirty="0">
                <a:latin typeface="Work Sans"/>
              </a:rPr>
              <a:t>Oppgave 2- Forankringsaktiviteter </a:t>
            </a:r>
            <a:r>
              <a:rPr lang="nb-NO" b="1" dirty="0">
                <a:latin typeface="Work Sans"/>
              </a:rPr>
              <a:t>20 minutter</a:t>
            </a:r>
          </a:p>
          <a:p>
            <a:r>
              <a:rPr lang="nb-NO" dirty="0">
                <a:latin typeface="Work Sans"/>
              </a:rPr>
              <a:t>hva kan vi gjøre for å komme i gang med arbeidet?</a:t>
            </a:r>
          </a:p>
          <a:p>
            <a:r>
              <a:rPr lang="nb-NO" dirty="0">
                <a:latin typeface="Work Sans"/>
              </a:rPr>
              <a:t>hvilke aktiviteter bidrar til å få med interessentene?</a:t>
            </a:r>
          </a:p>
        </p:txBody>
      </p:sp>
    </p:spTree>
    <p:extLst>
      <p:ext uri="{BB962C8B-B14F-4D97-AF65-F5344CB8AC3E}">
        <p14:creationId xmlns:p14="http://schemas.microsoft.com/office/powerpoint/2010/main" val="944666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4F7FF8-E383-F66B-A09F-158685AD4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EBA3FB9-75B4-F124-0E9E-6F5AD604D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3DE9EB-2BCE-52F1-5586-064D1D805E7E}"/>
              </a:ext>
            </a:extLst>
          </p:cNvPr>
          <p:cNvSpPr txBox="1">
            <a:spLocks/>
          </p:cNvSpPr>
          <p:nvPr/>
        </p:nvSpPr>
        <p:spPr>
          <a:xfrm>
            <a:off x="1011533" y="-611"/>
            <a:ext cx="10663932" cy="115751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263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3499" b="1" kern="1200">
                <a:solidFill>
                  <a:srgbClr val="20202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>
                <a:solidFill>
                  <a:schemeClr val="tx2">
                    <a:lumMod val="75000"/>
                  </a:schemeClr>
                </a:solidFill>
              </a:rPr>
              <a:t>Mange ulike aktører kan påvirke tjenestemodellen</a:t>
            </a:r>
          </a:p>
        </p:txBody>
      </p:sp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71456949-1F22-0567-1A5F-8C79E37637CE}"/>
              </a:ext>
            </a:extLst>
          </p:cNvPr>
          <p:cNvSpPr/>
          <p:nvPr/>
        </p:nvSpPr>
        <p:spPr>
          <a:xfrm>
            <a:off x="1011533" y="681037"/>
            <a:ext cx="5536152" cy="13117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200" b="1" kern="0" dirty="0">
                <a:solidFill>
                  <a:schemeClr val="tx1"/>
                </a:solidFill>
                <a:cs typeface="Arial" charset="0"/>
              </a:rPr>
              <a:t>Leverandører</a:t>
            </a:r>
            <a:r>
              <a:rPr lang="nb-NO" sz="1200" kern="0" dirty="0">
                <a:solidFill>
                  <a:schemeClr val="tx1"/>
                </a:solidFill>
                <a:cs typeface="Arial" charset="0"/>
              </a:rPr>
              <a:t> bidrar til mer enn salg av teknologi. De kan bistå med opplæring, driftsoppgaver, responstjenester og installering, og de vil kunne samarbeide med kommunen om nye innovative løsninger. </a:t>
            </a:r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CAE7DF31-BC7B-5FCF-ECF5-EA99D865BEF2}"/>
              </a:ext>
            </a:extLst>
          </p:cNvPr>
          <p:cNvSpPr/>
          <p:nvPr/>
        </p:nvSpPr>
        <p:spPr>
          <a:xfrm>
            <a:off x="1011533" y="2094523"/>
            <a:ext cx="3175101" cy="13117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200" kern="0">
                <a:solidFill>
                  <a:schemeClr val="tx1"/>
                </a:solidFill>
                <a:cs typeface="Arial" charset="0"/>
              </a:rPr>
              <a:t>Brukeren forholder seg ofte til </a:t>
            </a:r>
            <a:r>
              <a:rPr lang="nb-NO" sz="1200" b="1" kern="0" dirty="0">
                <a:solidFill>
                  <a:schemeClr val="tx1"/>
                </a:solidFill>
                <a:cs typeface="Arial" charset="0"/>
              </a:rPr>
              <a:t>mange aktører utenfor kommunehelsetjenesten</a:t>
            </a:r>
            <a:r>
              <a:rPr lang="nb-NO" sz="1200" kern="0">
                <a:solidFill>
                  <a:schemeClr val="tx1"/>
                </a:solidFill>
                <a:cs typeface="Arial" charset="0"/>
              </a:rPr>
              <a:t>: DPS og andre deler av spesialisthelsetjenesten. </a:t>
            </a:r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22A4C0E9-EE75-2C0A-6763-0E56414E99B0}"/>
              </a:ext>
            </a:extLst>
          </p:cNvPr>
          <p:cNvSpPr/>
          <p:nvPr/>
        </p:nvSpPr>
        <p:spPr>
          <a:xfrm>
            <a:off x="1029222" y="3501194"/>
            <a:ext cx="4460014" cy="13117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37107" eaLnBrk="0" hangingPunct="0">
              <a:spcAft>
                <a:spcPts val="185"/>
              </a:spcAft>
              <a:defRPr/>
            </a:pPr>
            <a:r>
              <a:rPr lang="nb-NO" sz="1200" b="1" kern="0" dirty="0">
                <a:solidFill>
                  <a:schemeClr val="tx1"/>
                </a:solidFill>
                <a:cs typeface="Arial" charset="0"/>
              </a:rPr>
              <a:t>Helse og omsorg</a:t>
            </a:r>
            <a:r>
              <a:rPr lang="nb-NO" sz="1200" kern="0" dirty="0">
                <a:solidFill>
                  <a:schemeClr val="tx1"/>
                </a:solidFill>
                <a:cs typeface="Arial" charset="0"/>
              </a:rPr>
              <a:t> jobber tett på brukeren, og definerer tjenestene med velferdsteknologi innenfor helse. Brukeren mottar ofte tjenester fra flere aktører som helsehuset, hjemmetjenesten eller sykehjemmet.</a:t>
            </a:r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331D2457-8E9A-9C1B-3D87-C4EF719E1525}"/>
              </a:ext>
            </a:extLst>
          </p:cNvPr>
          <p:cNvSpPr/>
          <p:nvPr/>
        </p:nvSpPr>
        <p:spPr>
          <a:xfrm>
            <a:off x="1029222" y="4907865"/>
            <a:ext cx="5518463" cy="13117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37107" eaLnBrk="0" hangingPunct="0">
              <a:spcAft>
                <a:spcPts val="185"/>
              </a:spcAft>
              <a:defRPr/>
            </a:pPr>
            <a:r>
              <a:rPr lang="nb-NO" sz="1200" b="1" kern="0">
                <a:solidFill>
                  <a:schemeClr val="tx1"/>
                </a:solidFill>
                <a:cs typeface="Arial" charset="0"/>
              </a:rPr>
              <a:t>Hjelpemiddeladministrasjonen</a:t>
            </a:r>
            <a:r>
              <a:rPr lang="nb-NO" sz="1200" kern="0">
                <a:solidFill>
                  <a:schemeClr val="tx1"/>
                </a:solidFill>
                <a:cs typeface="Arial" charset="0"/>
              </a:rPr>
              <a:t> i kommunen kan bistå med drift av utstyrslager og håndtere logistikk og vedlikehold av utstyr.  </a:t>
            </a:r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D735D0F6-B9F9-69ED-3989-88507EB52F58}"/>
              </a:ext>
            </a:extLst>
          </p:cNvPr>
          <p:cNvSpPr/>
          <p:nvPr/>
        </p:nvSpPr>
        <p:spPr>
          <a:xfrm>
            <a:off x="4286738" y="2094523"/>
            <a:ext cx="2725056" cy="1311772"/>
          </a:xfrm>
          <a:prstGeom prst="roundRect">
            <a:avLst/>
          </a:prstGeom>
          <a:solidFill>
            <a:schemeClr val="accent6"/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kern="0" dirty="0">
                <a:solidFill>
                  <a:schemeClr val="bg1"/>
                </a:solidFill>
                <a:cs typeface="Arial" charset="0"/>
              </a:rPr>
              <a:t>BRUKER</a:t>
            </a:r>
            <a:endParaRPr lang="nb-NO" sz="3200" kern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" name="Rektangel: avrundede hjørner 9">
            <a:extLst>
              <a:ext uri="{FF2B5EF4-FFF2-40B4-BE49-F238E27FC236}">
                <a16:creationId xmlns:a16="http://schemas.microsoft.com/office/drawing/2014/main" id="{C9C77949-11E2-2A04-8D16-09A46843C97B}"/>
              </a:ext>
            </a:extLst>
          </p:cNvPr>
          <p:cNvSpPr/>
          <p:nvPr/>
        </p:nvSpPr>
        <p:spPr>
          <a:xfrm>
            <a:off x="6619487" y="681037"/>
            <a:ext cx="4011684" cy="13117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37107" eaLnBrk="0" hangingPunct="0">
              <a:spcAft>
                <a:spcPts val="185"/>
              </a:spcAft>
              <a:defRPr/>
            </a:pPr>
            <a:r>
              <a:rPr lang="nb-NO" sz="1200" b="1" kern="0" dirty="0">
                <a:solidFill>
                  <a:schemeClr val="tx1"/>
                </a:solidFill>
                <a:cs typeface="Arial" charset="0"/>
              </a:rPr>
              <a:t>Familie og pårørende </a:t>
            </a:r>
            <a:r>
              <a:rPr lang="nb-NO" sz="1200" kern="0" dirty="0">
                <a:solidFill>
                  <a:schemeClr val="tx1"/>
                </a:solidFill>
                <a:cs typeface="Arial" charset="0"/>
              </a:rPr>
              <a:t>forholder seg til brukerens tjenester i hverdagen, og kan bidra ved behov. </a:t>
            </a:r>
          </a:p>
        </p:txBody>
      </p:sp>
      <p:sp>
        <p:nvSpPr>
          <p:cNvPr id="11" name="Rektangel: avrundede hjørner 10">
            <a:extLst>
              <a:ext uri="{FF2B5EF4-FFF2-40B4-BE49-F238E27FC236}">
                <a16:creationId xmlns:a16="http://schemas.microsoft.com/office/drawing/2014/main" id="{E3B527C1-F172-FAAE-8BC0-1AD4249B5325}"/>
              </a:ext>
            </a:extLst>
          </p:cNvPr>
          <p:cNvSpPr/>
          <p:nvPr/>
        </p:nvSpPr>
        <p:spPr>
          <a:xfrm>
            <a:off x="7111898" y="2095379"/>
            <a:ext cx="3519273" cy="13117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nb-NO" sz="1200" b="1" kern="0">
                <a:solidFill>
                  <a:schemeClr val="tx1"/>
                </a:solidFill>
                <a:cs typeface="Arial" charset="0"/>
              </a:rPr>
              <a:t>Teknisk</a:t>
            </a:r>
            <a:r>
              <a:rPr lang="nb-NO" sz="1200" kern="0">
                <a:solidFill>
                  <a:schemeClr val="tx1"/>
                </a:solidFill>
                <a:cs typeface="Arial" charset="0"/>
              </a:rPr>
              <a:t> bidrar ofte inn i tjenesten med installasjon, support på utstyr og tilrettelegging av bygg. I mange kommuner reiser teknikeren hjem til bruker for å håndtere hendelser på utstyr og installasjon. </a:t>
            </a:r>
          </a:p>
        </p:txBody>
      </p:sp>
      <p:sp>
        <p:nvSpPr>
          <p:cNvPr id="12" name="Rektangel: avrundede hjørner 11">
            <a:extLst>
              <a:ext uri="{FF2B5EF4-FFF2-40B4-BE49-F238E27FC236}">
                <a16:creationId xmlns:a16="http://schemas.microsoft.com/office/drawing/2014/main" id="{EA751640-348C-97FE-A07F-1B394CE70681}"/>
              </a:ext>
            </a:extLst>
          </p:cNvPr>
          <p:cNvSpPr/>
          <p:nvPr/>
        </p:nvSpPr>
        <p:spPr>
          <a:xfrm>
            <a:off x="5646910" y="3506158"/>
            <a:ext cx="4984261" cy="13117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nb-NO" sz="1200" b="1" kern="0">
                <a:solidFill>
                  <a:schemeClr val="tx1"/>
                </a:solidFill>
                <a:cs typeface="Arial" charset="0"/>
              </a:rPr>
              <a:t>IT-avdelingen</a:t>
            </a:r>
            <a:r>
              <a:rPr lang="nb-NO" sz="1200" kern="0">
                <a:solidFill>
                  <a:schemeClr val="tx1"/>
                </a:solidFill>
                <a:cs typeface="Arial" charset="0"/>
              </a:rPr>
              <a:t> er en viktig støttefunksjon og legger til rette for oppgraderinger, vedlikehold, teknisk drift og support. De har en viktig oppgave i å sørge for at teknisk infrastruktur og systemer virker som forventet.  </a:t>
            </a:r>
          </a:p>
        </p:txBody>
      </p:sp>
      <p:sp>
        <p:nvSpPr>
          <p:cNvPr id="13" name="Rektangel: avrundede hjørner 12">
            <a:extLst>
              <a:ext uri="{FF2B5EF4-FFF2-40B4-BE49-F238E27FC236}">
                <a16:creationId xmlns:a16="http://schemas.microsoft.com/office/drawing/2014/main" id="{FB579875-B2D0-D1EF-9709-6B73A61F0D57}"/>
              </a:ext>
            </a:extLst>
          </p:cNvPr>
          <p:cNvSpPr/>
          <p:nvPr/>
        </p:nvSpPr>
        <p:spPr>
          <a:xfrm>
            <a:off x="6665235" y="4912829"/>
            <a:ext cx="3965936" cy="13117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nb-NO" sz="1200" b="1" kern="0" dirty="0">
                <a:solidFill>
                  <a:schemeClr val="tx1"/>
                </a:solidFill>
                <a:cs typeface="Arial" charset="0"/>
              </a:rPr>
              <a:t>Innkjøp</a:t>
            </a:r>
            <a:r>
              <a:rPr lang="nb-NO" sz="1200" kern="0" dirty="0">
                <a:solidFill>
                  <a:schemeClr val="tx1"/>
                </a:solidFill>
                <a:cs typeface="Arial" charset="0"/>
              </a:rPr>
              <a:t> bistår med anskaffelser og avtaleforvaltning</a:t>
            </a:r>
          </a:p>
        </p:txBody>
      </p:sp>
    </p:spTree>
    <p:extLst>
      <p:ext uri="{BB962C8B-B14F-4D97-AF65-F5344CB8AC3E}">
        <p14:creationId xmlns:p14="http://schemas.microsoft.com/office/powerpoint/2010/main" val="188383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5DDFBB-DC95-B201-ED45-E6CC7A42F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Work Sans SemiBold"/>
              </a:rPr>
              <a:t>Workshop- del 2 (1335- 1440) 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AD8CC92-3895-5F09-B7CE-128FFBCD9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latin typeface="Work Sans"/>
              </a:rPr>
              <a:t>Jobb kommunevis med å gjennomgå kortene i modellen</a:t>
            </a:r>
          </a:p>
          <a:p>
            <a:pPr lvl="1"/>
            <a:r>
              <a:rPr lang="nb-NO" dirty="0">
                <a:latin typeface="Work Sans"/>
              </a:rPr>
              <a:t>hvilke kort/oppgaver er det allerede ansvarlige på? </a:t>
            </a:r>
          </a:p>
          <a:p>
            <a:pPr lvl="1"/>
            <a:r>
              <a:rPr lang="nb-NO" dirty="0">
                <a:latin typeface="Work Sans"/>
              </a:rPr>
              <a:t>h</a:t>
            </a:r>
            <a:r>
              <a:rPr lang="nb-NO">
                <a:latin typeface="Work Sans"/>
              </a:rPr>
              <a:t>vilke </a:t>
            </a:r>
            <a:r>
              <a:rPr lang="nb-NO" dirty="0">
                <a:latin typeface="Work Sans"/>
              </a:rPr>
              <a:t>kort/oppgaver skal vi prioritere først?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470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037A26-3A7C-7FBD-5F6F-C0E594E4B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Work Sans SemiBold"/>
              </a:rPr>
              <a:t>Spilleregler for en god samling!</a:t>
            </a:r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9BD512D1-A1BF-E724-983D-E6BFC2DBB4E3}"/>
              </a:ext>
            </a:extLst>
          </p:cNvPr>
          <p:cNvSpPr txBox="1"/>
          <p:nvPr/>
        </p:nvSpPr>
        <p:spPr>
          <a:xfrm>
            <a:off x="716652" y="1907303"/>
            <a:ext cx="233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/>
              <a:t>MENTALE TØFLER 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6F393C7-C9C3-F959-2B58-89BB7847678D}"/>
              </a:ext>
            </a:extLst>
          </p:cNvPr>
          <p:cNvSpPr txBox="1"/>
          <p:nvPr/>
        </p:nvSpPr>
        <p:spPr>
          <a:xfrm>
            <a:off x="3439304" y="3976559"/>
            <a:ext cx="233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/>
              <a:t>LYTT TIL HVERANDRE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2BCC14B-A6EC-4C2B-115C-DE4BC65C4373}"/>
              </a:ext>
            </a:extLst>
          </p:cNvPr>
          <p:cNvSpPr txBox="1"/>
          <p:nvPr/>
        </p:nvSpPr>
        <p:spPr>
          <a:xfrm>
            <a:off x="6646136" y="1910634"/>
            <a:ext cx="233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/>
              <a:t>TEKNOLOGI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88BE3CE3-023B-A7CE-90F0-9E8F8003DEB2}"/>
              </a:ext>
            </a:extLst>
          </p:cNvPr>
          <p:cNvSpPr txBox="1"/>
          <p:nvPr/>
        </p:nvSpPr>
        <p:spPr>
          <a:xfrm>
            <a:off x="782865" y="2360726"/>
            <a:ext cx="21000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i="1" dirty="0"/>
              <a:t>Har du tatt på deg mentale tøfler?</a:t>
            </a:r>
            <a:endParaRPr lang="nb-NO" i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22AA872-1021-85D1-93D0-D1FC332E73A7}"/>
              </a:ext>
            </a:extLst>
          </p:cNvPr>
          <p:cNvSpPr txBox="1"/>
          <p:nvPr/>
        </p:nvSpPr>
        <p:spPr>
          <a:xfrm>
            <a:off x="3533484" y="4422065"/>
            <a:ext cx="210009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i="1" dirty="0"/>
              <a:t>Er du klar for å lytte til hva de andre sier? </a:t>
            </a:r>
            <a:endParaRPr lang="nb-NO" i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08343CFC-F1AF-CF1F-C8C0-62062F967F08}"/>
              </a:ext>
            </a:extLst>
          </p:cNvPr>
          <p:cNvSpPr txBox="1"/>
          <p:nvPr/>
        </p:nvSpPr>
        <p:spPr>
          <a:xfrm>
            <a:off x="6648785" y="2270152"/>
            <a:ext cx="256285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i="1" dirty="0"/>
              <a:t>Hvordan tar du en pause fra dine </a:t>
            </a:r>
            <a:r>
              <a:rPr lang="nb-NO" i="1" dirty="0" err="1"/>
              <a:t>devicer</a:t>
            </a:r>
            <a:r>
              <a:rPr lang="nb-NO" i="1" dirty="0"/>
              <a:t> i dag?</a:t>
            </a:r>
          </a:p>
        </p:txBody>
      </p:sp>
      <p:pic>
        <p:nvPicPr>
          <p:cNvPr id="17" name="Grafikk 16" descr="Innstillinger kontur">
            <a:extLst>
              <a:ext uri="{FF2B5EF4-FFF2-40B4-BE49-F238E27FC236}">
                <a16:creationId xmlns:a16="http://schemas.microsoft.com/office/drawing/2014/main" id="{33899911-42D9-EE31-9349-516633E51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3195" y="2875264"/>
            <a:ext cx="914400" cy="914400"/>
          </a:xfrm>
          <a:prstGeom prst="rect">
            <a:avLst/>
          </a:prstGeom>
        </p:spPr>
      </p:pic>
      <p:pic>
        <p:nvPicPr>
          <p:cNvPr id="21" name="Grafikk 20" descr="Smarttelefon kontur">
            <a:extLst>
              <a:ext uri="{FF2B5EF4-FFF2-40B4-BE49-F238E27FC236}">
                <a16:creationId xmlns:a16="http://schemas.microsoft.com/office/drawing/2014/main" id="{D91FAAC5-9389-EAD5-C9DF-2C598EC2CA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83431" y="3010208"/>
            <a:ext cx="646194" cy="646194"/>
          </a:xfrm>
          <a:prstGeom prst="rect">
            <a:avLst/>
          </a:prstGeom>
        </p:spPr>
      </p:pic>
      <p:pic>
        <p:nvPicPr>
          <p:cNvPr id="23" name="Grafikk 22" descr="Tøfler kontur">
            <a:extLst>
              <a:ext uri="{FF2B5EF4-FFF2-40B4-BE49-F238E27FC236}">
                <a16:creationId xmlns:a16="http://schemas.microsoft.com/office/drawing/2014/main" id="{60BCA8EA-076C-B4D4-7BE3-CE0CB0A813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65374" y="2959907"/>
            <a:ext cx="914400" cy="914400"/>
          </a:xfrm>
          <a:prstGeom prst="rect">
            <a:avLst/>
          </a:prstGeo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78A43AA0-20C7-4523-E7C4-336D88F0C108}"/>
              </a:ext>
            </a:extLst>
          </p:cNvPr>
          <p:cNvSpPr txBox="1"/>
          <p:nvPr/>
        </p:nvSpPr>
        <p:spPr>
          <a:xfrm>
            <a:off x="3487042" y="1910633"/>
            <a:ext cx="233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/>
              <a:t>FOKUSOMRÅDER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C208367-A0C8-A944-5C4D-6B08A9047164}"/>
              </a:ext>
            </a:extLst>
          </p:cNvPr>
          <p:cNvSpPr txBox="1"/>
          <p:nvPr/>
        </p:nvSpPr>
        <p:spPr>
          <a:xfrm>
            <a:off x="3534123" y="2269527"/>
            <a:ext cx="223708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i="1" dirty="0"/>
              <a:t>Hva er viktig for deg på denne samlingen?</a:t>
            </a:r>
          </a:p>
        </p:txBody>
      </p:sp>
      <p:pic>
        <p:nvPicPr>
          <p:cNvPr id="27" name="Grafikk 26" descr="Øre kontur">
            <a:extLst>
              <a:ext uri="{FF2B5EF4-FFF2-40B4-BE49-F238E27FC236}">
                <a16:creationId xmlns:a16="http://schemas.microsoft.com/office/drawing/2014/main" id="{1FB78EC7-E358-D3BE-6EAB-775EDF6B59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01126" y="50039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2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5" grpId="0"/>
      <p:bldP spid="16" grpId="0"/>
      <p:bldP spid="24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393042-E968-665A-6D4A-67E9B35B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Veien videre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B9A3B7B-C5FD-F4F8-F1C9-1C22FBD05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latin typeface="Work Sans"/>
              </a:rPr>
              <a:t>Velg ut en ansvarlig!</a:t>
            </a:r>
          </a:p>
          <a:p>
            <a:r>
              <a:rPr lang="nb-NO" dirty="0">
                <a:latin typeface="Work Sans"/>
              </a:rPr>
              <a:t>Jobbe selv i egen kommune med arbeidsgrupper</a:t>
            </a:r>
          </a:p>
          <a:p>
            <a:r>
              <a:rPr lang="nb-NO" dirty="0">
                <a:latin typeface="Work Sans"/>
              </a:rPr>
              <a:t>1-1-veiledning ved behov</a:t>
            </a:r>
          </a:p>
        </p:txBody>
      </p:sp>
    </p:spTree>
    <p:extLst>
      <p:ext uri="{BB962C8B-B14F-4D97-AF65-F5344CB8AC3E}">
        <p14:creationId xmlns:p14="http://schemas.microsoft.com/office/powerpoint/2010/main" val="2704580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39E3C0-C232-E1FF-4BB6-2F9801522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 descr="Et bilde som inneholder tekst, skjermbilde, Font, mønster&#10;&#10;Automatisk generert beskrivelse">
            <a:extLst>
              <a:ext uri="{FF2B5EF4-FFF2-40B4-BE49-F238E27FC236}">
                <a16:creationId xmlns:a16="http://schemas.microsoft.com/office/drawing/2014/main" id="{E5C8153E-9FBD-00C1-82FA-8E8B09451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4572" y="10886"/>
            <a:ext cx="6847114" cy="6847114"/>
          </a:xfrm>
        </p:spPr>
      </p:pic>
    </p:spTree>
    <p:extLst>
      <p:ext uri="{BB962C8B-B14F-4D97-AF65-F5344CB8AC3E}">
        <p14:creationId xmlns:p14="http://schemas.microsoft.com/office/powerpoint/2010/main" val="4104278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01B873-35D4-02C6-2410-F26BCEDC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Oppsummering/avslutning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BE719DD-C998-E2F7-C53B-4A3C7228E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Spørsmål?</a:t>
            </a:r>
          </a:p>
        </p:txBody>
      </p:sp>
    </p:spTree>
    <p:extLst>
      <p:ext uri="{BB962C8B-B14F-4D97-AF65-F5344CB8AC3E}">
        <p14:creationId xmlns:p14="http://schemas.microsoft.com/office/powerpoint/2010/main" val="2593495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400B5B-A31D-2EAA-DC8B-ABE8341D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 kontakt!		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F9C0C8-E85F-C482-50E5-67D373E35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Trond Aardal: </a:t>
            </a:r>
            <a:r>
              <a:rPr lang="nb-NO" dirty="0">
                <a:hlinkClick r:id="rId2"/>
              </a:rPr>
              <a:t>trond.aardal@skjervoy.kommune.no</a:t>
            </a:r>
            <a:endParaRPr lang="nb-NO" dirty="0"/>
          </a:p>
          <a:p>
            <a:r>
              <a:rPr lang="nb-NO" dirty="0"/>
              <a:t>Kees Jan Verhage: </a:t>
            </a:r>
            <a:r>
              <a:rPr lang="nb-NO" dirty="0">
                <a:hlinkClick r:id="rId3"/>
              </a:rPr>
              <a:t>kees.verhage@harstad.kommune.no</a:t>
            </a:r>
            <a:endParaRPr lang="nb-NO" dirty="0"/>
          </a:p>
          <a:p>
            <a:r>
              <a:rPr lang="nb-NO" dirty="0"/>
              <a:t>Ingebjørg Riise: </a:t>
            </a:r>
            <a:r>
              <a:rPr lang="nb-NO" dirty="0">
                <a:hlinkClick r:id="rId4"/>
              </a:rPr>
              <a:t>ingebjorg.riise@tromso.kommune.no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8090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912B33-B96C-8267-B6A0-8CCB5716B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319" y="998075"/>
            <a:ext cx="9144000" cy="1017155"/>
          </a:xfrm>
        </p:spPr>
        <p:txBody>
          <a:bodyPr/>
          <a:lstStyle/>
          <a:p>
            <a:pPr algn="l"/>
            <a:r>
              <a:rPr lang="nb-NO" dirty="0"/>
              <a:t>eHelse Nord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8041ADD-CDAC-FA90-518C-CC9B40135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5526" y="2510085"/>
            <a:ext cx="9144000" cy="3109480"/>
          </a:xfrm>
        </p:spPr>
        <p:txBody>
          <a:bodyPr>
            <a:normAutofit fontScale="40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6000" dirty="0">
                <a:solidFill>
                  <a:srgbClr val="333333"/>
                </a:solidFill>
              </a:rPr>
              <a:t>E</a:t>
            </a:r>
            <a:r>
              <a:rPr lang="nb-NO" sz="6000" b="0" i="0" dirty="0">
                <a:solidFill>
                  <a:srgbClr val="333333"/>
                </a:solidFill>
                <a:effectLst/>
                <a:latin typeface="Work Sans" pitchFamily="2" charset="0"/>
              </a:rPr>
              <a:t>n felles faggruppe for det kommunale arbeidet på eHelse i Nordland, Troms og Finnmark</a:t>
            </a:r>
          </a:p>
          <a:p>
            <a:pPr algn="l"/>
            <a:endParaRPr lang="nb-NO" sz="6000" b="0" i="0" dirty="0">
              <a:solidFill>
                <a:srgbClr val="333333"/>
              </a:solidFill>
              <a:effectLst/>
              <a:latin typeface="Work Sans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6000" dirty="0">
                <a:solidFill>
                  <a:srgbClr val="333333"/>
                </a:solidFill>
              </a:rPr>
              <a:t>En</a:t>
            </a:r>
            <a:r>
              <a:rPr lang="nb-NO" sz="6000" b="0" i="0" dirty="0">
                <a:solidFill>
                  <a:srgbClr val="333333"/>
                </a:solidFill>
                <a:effectLst/>
                <a:latin typeface="Work Sans" pitchFamily="2" charset="0"/>
              </a:rPr>
              <a:t> katalysator for felles prioritering og ibruktakelse av viktige eHelseløsninger</a:t>
            </a:r>
          </a:p>
          <a:p>
            <a:pPr algn="l"/>
            <a:endParaRPr lang="nb-NO" sz="6000" b="0" i="0" dirty="0">
              <a:solidFill>
                <a:srgbClr val="333333"/>
              </a:solidFill>
              <a:effectLst/>
              <a:latin typeface="Work Sans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6000" dirty="0">
                <a:solidFill>
                  <a:srgbClr val="333333"/>
                </a:solidFill>
              </a:rPr>
              <a:t>Et felles innføringsnettverk for eHelseløsninger</a:t>
            </a:r>
          </a:p>
          <a:p>
            <a:pPr algn="l"/>
            <a:endParaRPr lang="nb-NO" sz="6000" b="0" i="0" dirty="0">
              <a:solidFill>
                <a:srgbClr val="333333"/>
              </a:solidFill>
              <a:effectLst/>
              <a:latin typeface="Work Sans" pitchFamily="2" charset="0"/>
            </a:endParaRPr>
          </a:p>
          <a:p>
            <a:r>
              <a:rPr lang="nb-NO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34508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FE4E7A6-38EF-3867-67DC-E9DADCBEB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Felles </a:t>
            </a:r>
            <a:r>
              <a:rPr lang="en-US" dirty="0" err="1"/>
              <a:t>innføringsløp</a:t>
            </a:r>
            <a:r>
              <a:rPr lang="en-US" dirty="0"/>
              <a:t> i KS </a:t>
            </a:r>
            <a:r>
              <a:rPr lang="en-US" dirty="0" err="1"/>
              <a:t>regi</a:t>
            </a:r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05D10DC-D3B3-6E5A-875C-5E1D818E5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21121"/>
            <a:ext cx="10515600" cy="2760345"/>
          </a:xfrm>
          <a:prstGeom prst="rect">
            <a:avLst/>
          </a:prstGeom>
          <a:noFill/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BB415D65-5E8B-829D-14A7-5C6A4B4D72EB}"/>
              </a:ext>
            </a:extLst>
          </p:cNvPr>
          <p:cNvSpPr txBox="1"/>
          <p:nvPr/>
        </p:nvSpPr>
        <p:spPr>
          <a:xfrm>
            <a:off x="1017739" y="1786572"/>
            <a:ext cx="6294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800" dirty="0">
                <a:hlinkClick r:id="rId3"/>
              </a:rPr>
              <a:t>E-helse - KS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243852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FF541B-1085-21C6-F43F-49579E25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holder vi på med i regionen nå?	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DD0CAF-8606-F6C4-1AD9-CF2336C4A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126"/>
            <a:ext cx="10689404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dirty="0">
                <a:latin typeface="Work Sans"/>
              </a:rPr>
              <a:t>Innføringsløp HTM (regionalt)</a:t>
            </a:r>
          </a:p>
          <a:p>
            <a:r>
              <a:rPr lang="nb-NO" dirty="0">
                <a:latin typeface="Work Sans"/>
              </a:rPr>
              <a:t>Anskaffelser (to i Troms og Finnmark)</a:t>
            </a:r>
            <a:endParaRPr lang="nb-NO" dirty="0"/>
          </a:p>
          <a:p>
            <a:r>
              <a:rPr lang="nb-NO" dirty="0">
                <a:latin typeface="Work Sans"/>
              </a:rPr>
              <a:t>Digital </a:t>
            </a:r>
            <a:r>
              <a:rPr lang="nb-NO" dirty="0" err="1">
                <a:latin typeface="Work Sans"/>
              </a:rPr>
              <a:t>hjemmeoppfølging</a:t>
            </a:r>
            <a:r>
              <a:rPr lang="nb-NO" dirty="0">
                <a:latin typeface="Work Sans"/>
              </a:rPr>
              <a:t> (DHO)-prosjektene</a:t>
            </a:r>
            <a:endParaRPr lang="nb-NO" dirty="0"/>
          </a:p>
          <a:p>
            <a:r>
              <a:rPr lang="nb-NO" dirty="0"/>
              <a:t>Temamøter</a:t>
            </a:r>
          </a:p>
          <a:p>
            <a:r>
              <a:rPr lang="nb-NO" dirty="0"/>
              <a:t>Diverse kontakt med enkeltkommuner</a:t>
            </a:r>
          </a:p>
          <a:p>
            <a:r>
              <a:rPr lang="nb-NO" dirty="0">
                <a:latin typeface="Work Sans"/>
              </a:rPr>
              <a:t>Felles Innføringsløp kjernejournal (nasjonalt)</a:t>
            </a:r>
          </a:p>
          <a:p>
            <a:r>
              <a:rPr lang="nb-NO" dirty="0">
                <a:latin typeface="Work Sans"/>
              </a:rPr>
              <a:t>Felles Innføringsløp VKP (nasjonalt)</a:t>
            </a:r>
          </a:p>
          <a:p>
            <a:r>
              <a:rPr lang="nb-NO" dirty="0">
                <a:latin typeface="Work Sans"/>
              </a:rPr>
              <a:t>Felles innføringsløp andre teknologier (regionalt)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743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2662DF-D9B6-159A-94EA-4255612B8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Bli kjent!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0FCA12-00CC-B2EE-2F6E-9F136E749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latin typeface="Work Sans"/>
              </a:rPr>
              <a:t>Navn, kommune, rolle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7079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B251A6-4D28-FB69-9F64-65C8CD929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Felles innføringsløp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EFD7F19-8F0D-126D-5913-2BA9189AF595}"/>
              </a:ext>
            </a:extLst>
          </p:cNvPr>
          <p:cNvSpPr/>
          <p:nvPr/>
        </p:nvSpPr>
        <p:spPr>
          <a:xfrm>
            <a:off x="838200" y="3906175"/>
            <a:ext cx="1443361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Fysisk kickoff</a:t>
            </a:r>
          </a:p>
          <a:p>
            <a:pPr algn="ctr"/>
            <a:r>
              <a:rPr lang="nb-NO" dirty="0"/>
              <a:t>Uke 11- 13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1E82A0C-C517-585D-A9ED-A205A5041961}"/>
              </a:ext>
            </a:extLst>
          </p:cNvPr>
          <p:cNvSpPr/>
          <p:nvPr/>
        </p:nvSpPr>
        <p:spPr>
          <a:xfrm>
            <a:off x="3849878" y="3906175"/>
            <a:ext cx="1443361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dirty="0"/>
              <a:t>Webinar</a:t>
            </a:r>
          </a:p>
          <a:p>
            <a:pPr algn="ctr"/>
            <a:r>
              <a:rPr lang="nb-NO" dirty="0"/>
              <a:t> 2 timer</a:t>
            </a:r>
          </a:p>
          <a:p>
            <a:pPr algn="ctr"/>
            <a:r>
              <a:rPr lang="nb-NO">
                <a:cs typeface="Calibri" panose="020F0502020204030204"/>
              </a:rPr>
              <a:t>Mai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93C3957-DE9A-E597-5BAB-759BD142A94B}"/>
              </a:ext>
            </a:extLst>
          </p:cNvPr>
          <p:cNvSpPr/>
          <p:nvPr/>
        </p:nvSpPr>
        <p:spPr>
          <a:xfrm>
            <a:off x="6806949" y="3906175"/>
            <a:ext cx="1443361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dirty="0"/>
              <a:t>Webinar</a:t>
            </a:r>
          </a:p>
          <a:p>
            <a:pPr algn="ctr"/>
            <a:r>
              <a:rPr lang="nb-NO" dirty="0"/>
              <a:t> 2 timer</a:t>
            </a:r>
          </a:p>
          <a:p>
            <a:pPr algn="ctr"/>
            <a:r>
              <a:rPr lang="nb-NO">
                <a:cs typeface="Calibri" panose="020F0502020204030204"/>
              </a:rPr>
              <a:t>September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D88B342-598B-E980-99E0-006C557A6108}"/>
              </a:ext>
            </a:extLst>
          </p:cNvPr>
          <p:cNvSpPr/>
          <p:nvPr/>
        </p:nvSpPr>
        <p:spPr>
          <a:xfrm>
            <a:off x="9834168" y="3906174"/>
            <a:ext cx="1591393" cy="9942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dirty="0"/>
              <a:t>Avslutning</a:t>
            </a:r>
          </a:p>
          <a:p>
            <a:pPr algn="ctr"/>
            <a:r>
              <a:rPr lang="nb-NO" dirty="0"/>
              <a:t>Fysisk/</a:t>
            </a:r>
          </a:p>
          <a:p>
            <a:pPr algn="ctr"/>
            <a:r>
              <a:rPr lang="nb-NO" dirty="0"/>
              <a:t>Digitalt?</a:t>
            </a:r>
            <a:endParaRPr lang="nb-NO" dirty="0">
              <a:cs typeface="Calibri"/>
            </a:endParaRPr>
          </a:p>
          <a:p>
            <a:pPr algn="ctr"/>
            <a:r>
              <a:rPr lang="nb-NO" dirty="0">
                <a:cs typeface="Calibri"/>
              </a:rPr>
              <a:t>Oktober</a:t>
            </a:r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8A3F07C3-D174-835A-BAE7-E53F75C3436D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2281561" y="4363375"/>
            <a:ext cx="15683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427509E7-DBD0-95F6-8CBE-9D81BB565545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8275398" y="4363375"/>
            <a:ext cx="1558770" cy="39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52EB62CD-A08E-EF3C-F9EF-FBCEF4B3EF2E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5293239" y="4363375"/>
            <a:ext cx="15137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6A7A1192-C6E2-DDFE-FD5A-D4BE30DDE2C3}"/>
              </a:ext>
            </a:extLst>
          </p:cNvPr>
          <p:cNvSpPr txBox="1"/>
          <p:nvPr/>
        </p:nvSpPr>
        <p:spPr>
          <a:xfrm>
            <a:off x="2355943" y="4086376"/>
            <a:ext cx="1493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Arbeid i kommunene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A769C3EF-DDB2-1B0B-C9E3-C5A8B36F3A3E}"/>
              </a:ext>
            </a:extLst>
          </p:cNvPr>
          <p:cNvSpPr txBox="1"/>
          <p:nvPr/>
        </p:nvSpPr>
        <p:spPr>
          <a:xfrm>
            <a:off x="5286314" y="4086376"/>
            <a:ext cx="1493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Arbeid i kommunene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10497F73-4365-A23A-B3C4-D46B29272F7D}"/>
              </a:ext>
            </a:extLst>
          </p:cNvPr>
          <p:cNvSpPr txBox="1"/>
          <p:nvPr/>
        </p:nvSpPr>
        <p:spPr>
          <a:xfrm>
            <a:off x="8225222" y="4086376"/>
            <a:ext cx="1493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Arbeid i kommunene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8E9035C7-6287-5C05-1D7B-A0B923EC1AB5}"/>
              </a:ext>
            </a:extLst>
          </p:cNvPr>
          <p:cNvSpPr txBox="1"/>
          <p:nvPr/>
        </p:nvSpPr>
        <p:spPr>
          <a:xfrm>
            <a:off x="2362868" y="4388751"/>
            <a:ext cx="1494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1:1 veiledning v/behov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10231E6-EDC0-1789-3327-2E2E810DE33B}"/>
              </a:ext>
            </a:extLst>
          </p:cNvPr>
          <p:cNvSpPr txBox="1"/>
          <p:nvPr/>
        </p:nvSpPr>
        <p:spPr>
          <a:xfrm>
            <a:off x="8232354" y="4388751"/>
            <a:ext cx="1494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1:1 veiledning v/behov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108FBFD9-ABD3-7CDE-85CD-AF9DD3A7C5C5}"/>
              </a:ext>
            </a:extLst>
          </p:cNvPr>
          <p:cNvSpPr txBox="1"/>
          <p:nvPr/>
        </p:nvSpPr>
        <p:spPr>
          <a:xfrm>
            <a:off x="5277185" y="4390542"/>
            <a:ext cx="1494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1:1 veiledning v/behov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2141A154-6BA4-C478-FDAB-33A91D387C79}"/>
              </a:ext>
            </a:extLst>
          </p:cNvPr>
          <p:cNvSpPr txBox="1"/>
          <p:nvPr/>
        </p:nvSpPr>
        <p:spPr>
          <a:xfrm>
            <a:off x="905523" y="1819922"/>
            <a:ext cx="9108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Hvorfor: </a:t>
            </a:r>
          </a:p>
          <a:p>
            <a:r>
              <a:rPr lang="nb-NO" sz="2400" dirty="0"/>
              <a:t>Gi nødvendig prosess støtte for å lykkes. Bistå kommunene i prosessen med innføring av helhetlig tjenestemodell. Enklere å lykkes sammen </a:t>
            </a:r>
          </a:p>
        </p:txBody>
      </p:sp>
    </p:spTree>
    <p:extLst>
      <p:ext uri="{BB962C8B-B14F-4D97-AF65-F5344CB8AC3E}">
        <p14:creationId xmlns:p14="http://schemas.microsoft.com/office/powerpoint/2010/main" val="3943862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AE56A2-C981-45DC-147D-C7FE23CD1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 og milepæler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4D1C777-3023-B6D4-D32E-EA38A58E4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49"/>
            <a:ext cx="10515600" cy="4686366"/>
          </a:xfrm>
        </p:spPr>
        <p:txBody>
          <a:bodyPr>
            <a:normAutofit/>
          </a:bodyPr>
          <a:lstStyle/>
          <a:p>
            <a:r>
              <a:rPr lang="nb-NO" dirty="0"/>
              <a:t>Helhetlig tjenestemodell som en del av internkontrollsystemet</a:t>
            </a:r>
          </a:p>
          <a:p>
            <a:r>
              <a:rPr lang="nb-NO" dirty="0"/>
              <a:t>Til webinar 1 i mai</a:t>
            </a:r>
          </a:p>
          <a:p>
            <a:pPr lvl="1"/>
            <a:r>
              <a:rPr lang="nb-NO" dirty="0"/>
              <a:t>få satt ansvarlige på alle bokser i modellen</a:t>
            </a:r>
          </a:p>
          <a:p>
            <a:pPr lvl="1"/>
            <a:r>
              <a:rPr lang="nb-NO" dirty="0"/>
              <a:t>få markert med trafikklys på boksene. Trafikklys indikerer om nødvendige prosedyrer og rutiner er på plass, under utarbeidelse eller ikke igangsatt</a:t>
            </a:r>
          </a:p>
          <a:p>
            <a:pPr lvl="1"/>
            <a:r>
              <a:rPr lang="nb-NO" dirty="0"/>
              <a:t>tilpasses basert på kommuners utgangspunkt fra start</a:t>
            </a:r>
          </a:p>
          <a:p>
            <a:r>
              <a:rPr lang="nb-NO" dirty="0"/>
              <a:t>Til Webinar 2 i september</a:t>
            </a:r>
          </a:p>
          <a:p>
            <a:pPr lvl="1"/>
            <a:r>
              <a:rPr lang="nb-NO" dirty="0"/>
              <a:t>milepæl settes etter 1:1 veiledning og webinar 1</a:t>
            </a:r>
          </a:p>
          <a:p>
            <a:pPr lvl="1"/>
            <a:r>
              <a:rPr lang="nb-NO" dirty="0"/>
              <a:t>kan variere fra kommune til kommune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8240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89CDB6B-AC77-E54D-AC72-67EA96A2D824}" vid="{AA5C7338-02BC-0644-B825-BB2F50D36DE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bfacf2-ebaf-442d-a005-1d450276c44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6EBAF92CD32348BD3EBA68629FA1A5" ma:contentTypeVersion="11" ma:contentTypeDescription="Create a new document." ma:contentTypeScope="" ma:versionID="48f6eb786e788136e7d8b85920fb435b">
  <xsd:schema xmlns:xsd="http://www.w3.org/2001/XMLSchema" xmlns:xs="http://www.w3.org/2001/XMLSchema" xmlns:p="http://schemas.microsoft.com/office/2006/metadata/properties" xmlns:ns2="3dbfacf2-ebaf-442d-a005-1d450276c440" targetNamespace="http://schemas.microsoft.com/office/2006/metadata/properties" ma:root="true" ma:fieldsID="5b1b7e0e27d98ea1ef3878d53724a5cb" ns2:_="">
    <xsd:import namespace="3dbfacf2-ebaf-442d-a005-1d450276c4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bfacf2-ebaf-442d-a005-1d450276c4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5af897e-8ee3-44e6-a379-8efb93aa5b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2135B7-971D-4F5C-81E1-2CA80770F23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ed03271e-90ab-4948-8ab2-23e18a4f5070"/>
    <ds:schemaRef ds:uri="http://schemas.microsoft.com/office/2006/documentManagement/types"/>
    <ds:schemaRef ds:uri="http://schemas.microsoft.com/office/infopath/2007/PartnerControls"/>
    <ds:schemaRef ds:uri="1b53bff5-d81c-4428-9348-0c9b886fac61"/>
    <ds:schemaRef ds:uri="http://www.w3.org/XML/1998/namespace"/>
    <ds:schemaRef ds:uri="http://purl.org/dc/dcmitype/"/>
    <ds:schemaRef ds:uri="3dbfacf2-ebaf-442d-a005-1d450276c440"/>
  </ds:schemaRefs>
</ds:datastoreItem>
</file>

<file path=customXml/itemProps2.xml><?xml version="1.0" encoding="utf-8"?>
<ds:datastoreItem xmlns:ds="http://schemas.openxmlformats.org/officeDocument/2006/customXml" ds:itemID="{D221587E-2BF6-4652-97F7-EEE3A183D7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0F40A8-B071-4F5E-94F6-99CA6FBF93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bfacf2-ebaf-442d-a005-1d450276c4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22764</TotalTime>
  <Words>1951</Words>
  <Application>Microsoft Office PowerPoint</Application>
  <PresentationFormat>Widescreen</PresentationFormat>
  <Paragraphs>319</Paragraphs>
  <Slides>33</Slides>
  <Notes>7</Notes>
  <HiddenSlides>0</HiddenSlides>
  <MMClips>1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33</vt:i4>
      </vt:variant>
    </vt:vector>
  </HeadingPairs>
  <TitlesOfParts>
    <vt:vector size="42" baseType="lpstr">
      <vt:lpstr>Aptos</vt:lpstr>
      <vt:lpstr>Arial</vt:lpstr>
      <vt:lpstr>Calibri</vt:lpstr>
      <vt:lpstr>Calibri Light</vt:lpstr>
      <vt:lpstr>Roboto</vt:lpstr>
      <vt:lpstr>Verdana</vt:lpstr>
      <vt:lpstr>Work Sans</vt:lpstr>
      <vt:lpstr>Work Sans SemiBold</vt:lpstr>
      <vt:lpstr>Office Theme</vt:lpstr>
      <vt:lpstr>PowerPoint-presentasjon</vt:lpstr>
      <vt:lpstr>Agenda for dagen </vt:lpstr>
      <vt:lpstr>Spilleregler for en god samling!</vt:lpstr>
      <vt:lpstr>eHelse Nord</vt:lpstr>
      <vt:lpstr>Felles innføringsløp i KS regi</vt:lpstr>
      <vt:lpstr>Hva holder vi på med i regionen nå? </vt:lpstr>
      <vt:lpstr>Bli kjent!</vt:lpstr>
      <vt:lpstr>Felles innføringsløp</vt:lpstr>
      <vt:lpstr>Mål og milepæler</vt:lpstr>
      <vt:lpstr>PowerPoint-presentasjon</vt:lpstr>
      <vt:lpstr>Hva og hvorfor Helhetlig tjenestemodell(HTM)?</vt:lpstr>
      <vt:lpstr>PowerPoint-presentasjon</vt:lpstr>
      <vt:lpstr>Ansvarlig for arbeidet </vt:lpstr>
      <vt:lpstr>Eksempel fra Oslo</vt:lpstr>
      <vt:lpstr>PowerPoint-presentasjon</vt:lpstr>
      <vt:lpstr>   Hvordan arbeide med innføring av velferdsteknologi? - Metode og erfaringer fra Harstad kommune        </vt:lpstr>
      <vt:lpstr>Agenda</vt:lpstr>
      <vt:lpstr>PowerPoint-presentasjon</vt:lpstr>
      <vt:lpstr>PowerPoint-presentasjon</vt:lpstr>
      <vt:lpstr>PowerPoint-presentasjon</vt:lpstr>
      <vt:lpstr>Tjenestereise </vt:lpstr>
      <vt:lpstr>PowerPoint-presentasjon</vt:lpstr>
      <vt:lpstr>PowerPoint-presentasjon</vt:lpstr>
      <vt:lpstr>Erfaringer, råd og tips</vt:lpstr>
      <vt:lpstr>Takk for oss  </vt:lpstr>
      <vt:lpstr>Lunch 1145-1245</vt:lpstr>
      <vt:lpstr>Workshop- del 1 (1245-1325)</vt:lpstr>
      <vt:lpstr>PowerPoint-presentasjon</vt:lpstr>
      <vt:lpstr>Workshop- del 2 (1335- 1440) </vt:lpstr>
      <vt:lpstr>Veien videre</vt:lpstr>
      <vt:lpstr>PowerPoint-presentasjon</vt:lpstr>
      <vt:lpstr>Oppsummering/avslutning</vt:lpstr>
      <vt:lpstr>Ta kontakt!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Stian Torbjørn Solbakken</dc:creator>
  <cp:lastModifiedBy>Ingebjørg Riise</cp:lastModifiedBy>
  <cp:revision>205</cp:revision>
  <dcterms:created xsi:type="dcterms:W3CDTF">2023-11-10T09:02:23Z</dcterms:created>
  <dcterms:modified xsi:type="dcterms:W3CDTF">2024-03-19T12:50:51Z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0x010100146EBAF92CD32348BD3EBA68629FA1A5</vt:lpwstr>
  </property>
  <property fmtid="{D5CDD505-2E9C-101B-9397-08002B2CF9AE}" pid="3" name="MediaServiceImageTags">
    <vt:lpwstr/>
  </property>
</Properties>
</file>